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g" ContentType="image/jpeg"/>
  <Default Extension="emf" ContentType="image/x-emf"/>
  <Default Extension="wmf" ContentType="image/x-w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1"/>
  </p:notesMasterIdLst>
  <p:sldIdLst>
    <p:sldId id="264" r:id="rId2"/>
    <p:sldId id="266" r:id="rId3"/>
    <p:sldId id="275" r:id="rId4"/>
    <p:sldId id="276" r:id="rId5"/>
    <p:sldId id="269" r:id="rId6"/>
    <p:sldId id="274" r:id="rId7"/>
    <p:sldId id="286" r:id="rId8"/>
    <p:sldId id="277" r:id="rId9"/>
    <p:sldId id="284" r:id="rId10"/>
    <p:sldId id="268" r:id="rId11"/>
    <p:sldId id="291" r:id="rId12"/>
    <p:sldId id="298" r:id="rId13"/>
    <p:sldId id="299" r:id="rId14"/>
    <p:sldId id="303" r:id="rId15"/>
    <p:sldId id="290" r:id="rId16"/>
    <p:sldId id="296" r:id="rId17"/>
    <p:sldId id="293" r:id="rId18"/>
    <p:sldId id="308" r:id="rId19"/>
    <p:sldId id="297" r:id="rId20"/>
    <p:sldId id="300" r:id="rId21"/>
    <p:sldId id="301" r:id="rId22"/>
    <p:sldId id="302" r:id="rId23"/>
    <p:sldId id="320" r:id="rId24"/>
    <p:sldId id="307" r:id="rId25"/>
    <p:sldId id="309" r:id="rId26"/>
    <p:sldId id="310" r:id="rId27"/>
    <p:sldId id="311" r:id="rId28"/>
    <p:sldId id="312" r:id="rId29"/>
    <p:sldId id="313" r:id="rId30"/>
    <p:sldId id="314" r:id="rId31"/>
    <p:sldId id="315" r:id="rId32"/>
    <p:sldId id="316" r:id="rId33"/>
    <p:sldId id="317" r:id="rId34"/>
    <p:sldId id="318" r:id="rId35"/>
    <p:sldId id="319" r:id="rId36"/>
    <p:sldId id="321" r:id="rId37"/>
    <p:sldId id="322" r:id="rId38"/>
    <p:sldId id="324" r:id="rId39"/>
    <p:sldId id="325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5B9BD5"/>
    <a:srgbClr val="E7E6E6"/>
    <a:srgbClr val="CFE7F1"/>
    <a:srgbClr val="4F7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961"/>
    <p:restoredTop sz="93568"/>
  </p:normalViewPr>
  <p:slideViewPr>
    <p:cSldViewPr snapToGrid="0" snapToObjects="1">
      <p:cViewPr>
        <p:scale>
          <a:sx n="121" d="100"/>
          <a:sy n="121" d="100"/>
        </p:scale>
        <p:origin x="48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notesMaster" Target="notesMasters/notesMaster1.xml"/><Relationship Id="rId42" Type="http://schemas.openxmlformats.org/officeDocument/2006/relationships/presProps" Target="presProps.xml"/><Relationship Id="rId43" Type="http://schemas.openxmlformats.org/officeDocument/2006/relationships/viewProps" Target="viewProps.xml"/><Relationship Id="rId44" Type="http://schemas.openxmlformats.org/officeDocument/2006/relationships/theme" Target="theme/theme1.xml"/><Relationship Id="rId4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99FC43-7065-F348-8836-4FD247176936}" type="datetimeFigureOut">
              <a:rPr lang="en-US" smtClean="0"/>
              <a:t>5/1/20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F58827-50F8-FA48-AA76-4283E737E7D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21662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5816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1176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7163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8335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8114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5566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5349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258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7855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4221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9841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5428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25984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960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1286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2416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7E163-DB95-D24D-8C95-263DECB1FC34}" type="datetimeFigureOut">
              <a:rPr lang="en-US" smtClean="0"/>
              <a:t>5/1/20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B145C-B6CD-3A4D-90B9-B3933EEEBE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54380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7E163-DB95-D24D-8C95-263DECB1FC34}" type="datetimeFigureOut">
              <a:rPr lang="en-US" smtClean="0"/>
              <a:t>5/1/20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B145C-B6CD-3A4D-90B9-B3933EEEBE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16561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7E163-DB95-D24D-8C95-263DECB1FC34}" type="datetimeFigureOut">
              <a:rPr lang="en-US" smtClean="0"/>
              <a:t>5/1/20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B145C-B6CD-3A4D-90B9-B3933EEEBE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76568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1892" y="51313"/>
            <a:ext cx="10708216" cy="968771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41892" y="1500614"/>
            <a:ext cx="10708216" cy="4580495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739777" y="979865"/>
            <a:ext cx="10712449" cy="450849"/>
          </a:xfrm>
        </p:spPr>
        <p:txBody>
          <a:bodyPr>
            <a:normAutofit/>
          </a:bodyPr>
          <a:lstStyle>
            <a:lvl1pPr marL="0" indent="0" algn="ctr">
              <a:buNone/>
              <a:defRPr sz="2667">
                <a:solidFill>
                  <a:schemeClr val="bg1"/>
                </a:solidFill>
                <a:latin typeface="+mj-lt"/>
                <a:cs typeface="Gotham Book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14724145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7E163-DB95-D24D-8C95-263DECB1FC34}" type="datetimeFigureOut">
              <a:rPr lang="en-US" smtClean="0"/>
              <a:t>5/1/20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B145C-B6CD-3A4D-90B9-B3933EEEBE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17353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7E163-DB95-D24D-8C95-263DECB1FC34}" type="datetimeFigureOut">
              <a:rPr lang="en-US" smtClean="0"/>
              <a:t>5/1/20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B145C-B6CD-3A4D-90B9-B3933EEEBE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95560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7E163-DB95-D24D-8C95-263DECB1FC34}" type="datetimeFigureOut">
              <a:rPr lang="en-US" smtClean="0"/>
              <a:t>5/1/20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B145C-B6CD-3A4D-90B9-B3933EEEBE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42156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7E163-DB95-D24D-8C95-263DECB1FC34}" type="datetimeFigureOut">
              <a:rPr lang="en-US" smtClean="0"/>
              <a:t>5/1/20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B145C-B6CD-3A4D-90B9-B3933EEEBE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26632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7E163-DB95-D24D-8C95-263DECB1FC34}" type="datetimeFigureOut">
              <a:rPr lang="en-US" smtClean="0"/>
              <a:t>5/1/20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B145C-B6CD-3A4D-90B9-B3933EEEBE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43404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7E163-DB95-D24D-8C95-263DECB1FC34}" type="datetimeFigureOut">
              <a:rPr lang="en-US" smtClean="0"/>
              <a:t>5/1/20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B145C-B6CD-3A4D-90B9-B3933EEEBE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5401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7E163-DB95-D24D-8C95-263DECB1FC34}" type="datetimeFigureOut">
              <a:rPr lang="en-US" smtClean="0"/>
              <a:t>5/1/20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B145C-B6CD-3A4D-90B9-B3933EEEBE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94778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7E163-DB95-D24D-8C95-263DECB1FC34}" type="datetimeFigureOut">
              <a:rPr lang="en-US" smtClean="0"/>
              <a:t>5/1/20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B145C-B6CD-3A4D-90B9-B3933EEEBE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75965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97E163-DB95-D24D-8C95-263DECB1FC34}" type="datetimeFigureOut">
              <a:rPr lang="en-US" smtClean="0"/>
              <a:t>5/1/20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4B145C-B6CD-3A4D-90B9-B3933EEEBE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3167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w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w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4" Type="http://schemas.openxmlformats.org/officeDocument/2006/relationships/image" Target="../media/image16.png"/><Relationship Id="rId5" Type="http://schemas.openxmlformats.org/officeDocument/2006/relationships/image" Target="../media/image17.jpg"/><Relationship Id="rId6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49" t="1500" r="3650" b="5499"/>
          <a:stretch>
            <a:fillRect/>
          </a:stretch>
        </p:blipFill>
        <p:spPr bwMode="auto">
          <a:xfrm>
            <a:off x="203200" y="1042147"/>
            <a:ext cx="4470400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ounded Rectangle 5"/>
          <p:cNvSpPr/>
          <p:nvPr/>
        </p:nvSpPr>
        <p:spPr>
          <a:xfrm>
            <a:off x="812800" y="2993851"/>
            <a:ext cx="2540000" cy="87379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21864" tIns="60932" rIns="121864" bIns="60932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defTabSz="609251" eaLnBrk="1" hangingPunct="1">
              <a:defRPr/>
            </a:pPr>
            <a:r>
              <a:rPr lang="en-US" sz="2200" dirty="0"/>
              <a:t>Specialized</a:t>
            </a:r>
          </a:p>
          <a:p>
            <a:pPr algn="ctr" defTabSz="609251" eaLnBrk="1" hangingPunct="1">
              <a:defRPr/>
            </a:pPr>
            <a:r>
              <a:rPr lang="en-US" sz="2200" dirty="0" smtClean="0"/>
              <a:t>OS</a:t>
            </a:r>
            <a:endParaRPr lang="en-US" sz="2200" dirty="0"/>
          </a:p>
        </p:txBody>
      </p:sp>
      <p:sp>
        <p:nvSpPr>
          <p:cNvPr id="7" name="Rounded Rectangle 6"/>
          <p:cNvSpPr/>
          <p:nvPr/>
        </p:nvSpPr>
        <p:spPr>
          <a:xfrm>
            <a:off x="812800" y="4064746"/>
            <a:ext cx="2540000" cy="89198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21864" tIns="60932" rIns="121864" bIns="60932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defTabSz="609251" eaLnBrk="1" hangingPunct="1">
              <a:defRPr/>
            </a:pPr>
            <a:r>
              <a:rPr lang="en-US" sz="2200" dirty="0"/>
              <a:t>Specialized</a:t>
            </a:r>
          </a:p>
          <a:p>
            <a:pPr algn="ctr" defTabSz="609251" eaLnBrk="1" hangingPunct="1">
              <a:defRPr/>
            </a:pPr>
            <a:r>
              <a:rPr lang="en-US" sz="2200" dirty="0"/>
              <a:t>Hardware</a:t>
            </a:r>
          </a:p>
        </p:txBody>
      </p:sp>
      <p:grpSp>
        <p:nvGrpSpPr>
          <p:cNvPr id="41" name="Group 40"/>
          <p:cNvGrpSpPr/>
          <p:nvPr/>
        </p:nvGrpSpPr>
        <p:grpSpPr>
          <a:xfrm>
            <a:off x="6921912" y="1299233"/>
            <a:ext cx="4434360" cy="685800"/>
            <a:chOff x="6890780" y="1299233"/>
            <a:chExt cx="4434360" cy="685800"/>
          </a:xfrm>
        </p:grpSpPr>
        <p:sp>
          <p:nvSpPr>
            <p:cNvPr id="9" name="Rounded Rectangle 8"/>
            <p:cNvSpPr/>
            <p:nvPr/>
          </p:nvSpPr>
          <p:spPr bwMode="auto">
            <a:xfrm>
              <a:off x="10512340" y="1299233"/>
              <a:ext cx="812800" cy="6858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133" dirty="0">
                  <a:solidFill>
                    <a:schemeClr val="tx1"/>
                  </a:solidFill>
                  <a:latin typeface="Calibri"/>
                </a:rPr>
                <a:t>App</a:t>
              </a:r>
            </a:p>
          </p:txBody>
        </p:sp>
        <p:sp>
          <p:nvSpPr>
            <p:cNvPr id="11" name="Rounded Rectangle 10"/>
            <p:cNvSpPr/>
            <p:nvPr/>
          </p:nvSpPr>
          <p:spPr bwMode="auto">
            <a:xfrm>
              <a:off x="9788028" y="1299233"/>
              <a:ext cx="812800" cy="6858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133" dirty="0">
                  <a:solidFill>
                    <a:schemeClr val="tx1"/>
                  </a:solidFill>
                  <a:latin typeface="Calibri"/>
                </a:rPr>
                <a:t>App</a:t>
              </a:r>
            </a:p>
          </p:txBody>
        </p:sp>
        <p:sp>
          <p:nvSpPr>
            <p:cNvPr id="13" name="Rounded Rectangle 12"/>
            <p:cNvSpPr/>
            <p:nvPr/>
          </p:nvSpPr>
          <p:spPr bwMode="auto">
            <a:xfrm>
              <a:off x="9063716" y="1299233"/>
              <a:ext cx="812800" cy="6858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133" dirty="0">
                  <a:solidFill>
                    <a:schemeClr val="tx1"/>
                  </a:solidFill>
                  <a:latin typeface="Calibri"/>
                </a:rPr>
                <a:t>App</a:t>
              </a:r>
            </a:p>
          </p:txBody>
        </p:sp>
        <p:sp>
          <p:nvSpPr>
            <p:cNvPr id="15" name="Rounded Rectangle 14"/>
            <p:cNvSpPr/>
            <p:nvPr/>
          </p:nvSpPr>
          <p:spPr bwMode="auto">
            <a:xfrm>
              <a:off x="8339404" y="1299233"/>
              <a:ext cx="812800" cy="6858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133" dirty="0">
                  <a:solidFill>
                    <a:schemeClr val="tx1"/>
                  </a:solidFill>
                  <a:latin typeface="Calibri"/>
                </a:rPr>
                <a:t>App</a:t>
              </a:r>
            </a:p>
          </p:txBody>
        </p:sp>
        <p:sp>
          <p:nvSpPr>
            <p:cNvPr id="17" name="Rounded Rectangle 16"/>
            <p:cNvSpPr/>
            <p:nvPr/>
          </p:nvSpPr>
          <p:spPr bwMode="auto">
            <a:xfrm>
              <a:off x="7615092" y="1299233"/>
              <a:ext cx="812800" cy="6858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133" dirty="0">
                  <a:solidFill>
                    <a:schemeClr val="tx1"/>
                  </a:solidFill>
                  <a:latin typeface="Calibri"/>
                </a:rPr>
                <a:t>App</a:t>
              </a:r>
            </a:p>
          </p:txBody>
        </p:sp>
        <p:sp>
          <p:nvSpPr>
            <p:cNvPr id="19" name="Rounded Rectangle 18"/>
            <p:cNvSpPr/>
            <p:nvPr/>
          </p:nvSpPr>
          <p:spPr bwMode="auto">
            <a:xfrm>
              <a:off x="6890780" y="1299233"/>
              <a:ext cx="812800" cy="6858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133" dirty="0">
                  <a:solidFill>
                    <a:schemeClr val="tx1"/>
                  </a:solidFill>
                  <a:latin typeface="Calibri"/>
                </a:rPr>
                <a:t>App</a:t>
              </a:r>
            </a:p>
          </p:txBody>
        </p:sp>
      </p:grpSp>
      <p:sp>
        <p:nvSpPr>
          <p:cNvPr id="20" name="Rounded Rectangle 19"/>
          <p:cNvSpPr/>
          <p:nvPr/>
        </p:nvSpPr>
        <p:spPr>
          <a:xfrm>
            <a:off x="812800" y="1881951"/>
            <a:ext cx="2540000" cy="89231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21864" tIns="60932" rIns="121864" bIns="60932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defTabSz="609251" eaLnBrk="1" hangingPunct="1">
              <a:defRPr/>
            </a:pPr>
            <a:r>
              <a:rPr lang="en-US" sz="2200" dirty="0"/>
              <a:t>Specialized</a:t>
            </a:r>
          </a:p>
          <a:p>
            <a:pPr algn="ctr" defTabSz="609251" eaLnBrk="1" hangingPunct="1">
              <a:defRPr/>
            </a:pPr>
            <a:r>
              <a:rPr lang="en-US" sz="2200" dirty="0"/>
              <a:t>Applications</a:t>
            </a:r>
          </a:p>
        </p:txBody>
      </p:sp>
      <p:sp>
        <p:nvSpPr>
          <p:cNvPr id="22" name="Right Arrow 21"/>
          <p:cNvSpPr/>
          <p:nvPr/>
        </p:nvSpPr>
        <p:spPr>
          <a:xfrm>
            <a:off x="4845667" y="3299960"/>
            <a:ext cx="1524000" cy="762000"/>
          </a:xfrm>
          <a:prstGeom prst="rightArrow">
            <a:avLst>
              <a:gd name="adj1" fmla="val 50000"/>
              <a:gd name="adj2" fmla="val 68658"/>
            </a:avLst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121864" tIns="60932" rIns="121864" bIns="60932" anchor="ctr"/>
          <a:lstStyle/>
          <a:p>
            <a:pPr algn="ctr" defTabSz="609251">
              <a:defRPr/>
            </a:pPr>
            <a:endParaRPr lang="en-US" sz="2400" dirty="0">
              <a:solidFill>
                <a:prstClr val="white"/>
              </a:solidFill>
              <a:latin typeface="Calibri"/>
            </a:endParaRPr>
          </a:p>
        </p:txBody>
      </p:sp>
      <p:grpSp>
        <p:nvGrpSpPr>
          <p:cNvPr id="26" name="Group 51"/>
          <p:cNvGrpSpPr>
            <a:grpSpLocks/>
          </p:cNvGrpSpPr>
          <p:nvPr/>
        </p:nvGrpSpPr>
        <p:grpSpPr bwMode="auto">
          <a:xfrm>
            <a:off x="7411892" y="3596389"/>
            <a:ext cx="3454400" cy="461665"/>
            <a:chOff x="6019800" y="3200400"/>
            <a:chExt cx="2590800" cy="461524"/>
          </a:xfrm>
        </p:grpSpPr>
        <p:cxnSp>
          <p:nvCxnSpPr>
            <p:cNvPr id="27" name="Straight Connector 26"/>
            <p:cNvCxnSpPr/>
            <p:nvPr/>
          </p:nvCxnSpPr>
          <p:spPr>
            <a:xfrm>
              <a:off x="6019800" y="3427343"/>
              <a:ext cx="2590800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3"/>
            <p:cNvSpPr txBox="1">
              <a:spLocks noChangeArrowheads="1"/>
            </p:cNvSpPr>
            <p:nvPr/>
          </p:nvSpPr>
          <p:spPr bwMode="auto">
            <a:xfrm>
              <a:off x="6453791" y="3200400"/>
              <a:ext cx="1665360" cy="46152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 defTabSz="609251" eaLnBrk="1" hangingPunct="1"/>
              <a:r>
                <a:rPr lang="en-US" dirty="0">
                  <a:solidFill>
                    <a:prstClr val="black"/>
                  </a:solidFill>
                  <a:latin typeface="Arial" charset="0"/>
                </a:rPr>
                <a:t>Open Interface</a:t>
              </a:r>
            </a:p>
          </p:txBody>
        </p:sp>
      </p:grpSp>
      <p:grpSp>
        <p:nvGrpSpPr>
          <p:cNvPr id="29" name="Group 57"/>
          <p:cNvGrpSpPr>
            <a:grpSpLocks/>
          </p:cNvGrpSpPr>
          <p:nvPr/>
        </p:nvGrpSpPr>
        <p:grpSpPr bwMode="auto">
          <a:xfrm>
            <a:off x="6841594" y="2128746"/>
            <a:ext cx="4594996" cy="1380283"/>
            <a:chOff x="5448258" y="1743915"/>
            <a:chExt cx="3446247" cy="1380285"/>
          </a:xfrm>
        </p:grpSpPr>
        <p:sp>
          <p:nvSpPr>
            <p:cNvPr id="30" name="Rounded Rectangle 29"/>
            <p:cNvSpPr/>
            <p:nvPr/>
          </p:nvSpPr>
          <p:spPr bwMode="auto">
            <a:xfrm>
              <a:off x="6819858" y="2286000"/>
              <a:ext cx="876342" cy="8382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200" dirty="0">
                  <a:solidFill>
                    <a:schemeClr val="tx1"/>
                  </a:solidFill>
                  <a:latin typeface="Calibri"/>
                </a:rPr>
                <a:t>Linux</a:t>
              </a:r>
            </a:p>
          </p:txBody>
        </p:sp>
        <p:sp>
          <p:nvSpPr>
            <p:cNvPr id="31" name="Rounded Rectangle 30"/>
            <p:cNvSpPr/>
            <p:nvPr/>
          </p:nvSpPr>
          <p:spPr bwMode="auto">
            <a:xfrm>
              <a:off x="8012393" y="2286000"/>
              <a:ext cx="882112" cy="8382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200" dirty="0">
                  <a:solidFill>
                    <a:schemeClr val="tx1"/>
                  </a:solidFill>
                  <a:latin typeface="Calibri"/>
                </a:rPr>
                <a:t>Mac</a:t>
              </a:r>
            </a:p>
            <a:p>
              <a:pPr algn="ctr" defTabSz="609251">
                <a:defRPr/>
              </a:pPr>
              <a:r>
                <a:rPr lang="en-US" sz="2200" dirty="0">
                  <a:solidFill>
                    <a:schemeClr val="tx1"/>
                  </a:solidFill>
                  <a:latin typeface="Calibri"/>
                </a:rPr>
                <a:t>OS</a:t>
              </a:r>
            </a:p>
          </p:txBody>
        </p:sp>
        <p:sp>
          <p:nvSpPr>
            <p:cNvPr id="32" name="Rounded Rectangle 31"/>
            <p:cNvSpPr/>
            <p:nvPr/>
          </p:nvSpPr>
          <p:spPr bwMode="auto">
            <a:xfrm>
              <a:off x="5448258" y="2286000"/>
              <a:ext cx="1027515" cy="838200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200" dirty="0" smtClean="0">
                  <a:solidFill>
                    <a:schemeClr val="tx1"/>
                  </a:solidFill>
                  <a:latin typeface="Calibri"/>
                </a:rPr>
                <a:t>Windows</a:t>
              </a:r>
              <a:endParaRPr lang="en-US" sz="2200" dirty="0">
                <a:solidFill>
                  <a:schemeClr val="tx1"/>
                </a:solidFill>
                <a:latin typeface="Calibri"/>
              </a:endParaRPr>
            </a:p>
          </p:txBody>
        </p:sp>
        <p:sp>
          <p:nvSpPr>
            <p:cNvPr id="33" name="TextBox 23"/>
            <p:cNvSpPr txBox="1">
              <a:spLocks noChangeArrowheads="1"/>
            </p:cNvSpPr>
            <p:nvPr/>
          </p:nvSpPr>
          <p:spPr bwMode="auto">
            <a:xfrm>
              <a:off x="6497895" y="2526268"/>
              <a:ext cx="327254" cy="430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 defTabSz="609251" eaLnBrk="1" hangingPunct="1"/>
              <a:r>
                <a:rPr lang="en-US" sz="2200" dirty="0">
                  <a:solidFill>
                    <a:prstClr val="black"/>
                  </a:solidFill>
                  <a:latin typeface="Arial" charset="0"/>
                </a:rPr>
                <a:t>or</a:t>
              </a:r>
            </a:p>
          </p:txBody>
        </p:sp>
        <p:sp>
          <p:nvSpPr>
            <p:cNvPr id="34" name="TextBox 24"/>
            <p:cNvSpPr txBox="1">
              <a:spLocks noChangeArrowheads="1"/>
            </p:cNvSpPr>
            <p:nvPr/>
          </p:nvSpPr>
          <p:spPr bwMode="auto">
            <a:xfrm>
              <a:off x="7685139" y="2514599"/>
              <a:ext cx="327254" cy="430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 defTabSz="609251" eaLnBrk="1" hangingPunct="1"/>
              <a:r>
                <a:rPr lang="en-US" sz="2200" dirty="0">
                  <a:solidFill>
                    <a:prstClr val="black"/>
                  </a:solidFill>
                  <a:latin typeface="Arial" charset="0"/>
                </a:rPr>
                <a:t>or</a:t>
              </a:r>
            </a:p>
          </p:txBody>
        </p:sp>
        <p:grpSp>
          <p:nvGrpSpPr>
            <p:cNvPr id="35" name="Group 52"/>
            <p:cNvGrpSpPr>
              <a:grpSpLocks/>
            </p:cNvGrpSpPr>
            <p:nvPr/>
          </p:nvGrpSpPr>
          <p:grpSpPr bwMode="auto">
            <a:xfrm>
              <a:off x="5943600" y="1743915"/>
              <a:ext cx="2590800" cy="461666"/>
              <a:chOff x="6019800" y="3115515"/>
              <a:chExt cx="2590800" cy="461666"/>
            </a:xfrm>
          </p:grpSpPr>
          <p:cxnSp>
            <p:nvCxnSpPr>
              <p:cNvPr id="36" name="Straight Connector 35"/>
              <p:cNvCxnSpPr/>
              <p:nvPr/>
            </p:nvCxnSpPr>
            <p:spPr>
              <a:xfrm>
                <a:off x="6019800" y="3368421"/>
                <a:ext cx="2590800" cy="158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TextBox 23"/>
              <p:cNvSpPr txBox="1">
                <a:spLocks noChangeArrowheads="1"/>
              </p:cNvSpPr>
              <p:nvPr/>
            </p:nvSpPr>
            <p:spPr bwMode="auto">
              <a:xfrm>
                <a:off x="6453791" y="3115515"/>
                <a:ext cx="1665360" cy="46166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9pPr>
              </a:lstStyle>
              <a:p>
                <a:pPr defTabSz="609251" eaLnBrk="1" hangingPunct="1"/>
                <a:r>
                  <a:rPr lang="en-US" dirty="0">
                    <a:solidFill>
                      <a:prstClr val="black"/>
                    </a:solidFill>
                    <a:latin typeface="Arial" charset="0"/>
                  </a:rPr>
                  <a:t>Open Interface</a:t>
                </a:r>
              </a:p>
            </p:txBody>
          </p:sp>
        </p:grpSp>
      </p:grpSp>
      <p:sp>
        <p:nvSpPr>
          <p:cNvPr id="39" name="TextBox 47"/>
          <p:cNvSpPr txBox="1">
            <a:spLocks noChangeArrowheads="1"/>
          </p:cNvSpPr>
          <p:nvPr/>
        </p:nvSpPr>
        <p:spPr bwMode="auto">
          <a:xfrm>
            <a:off x="-309030" y="1881951"/>
            <a:ext cx="246173" cy="615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64" tIns="60932" rIns="121864" bIns="60932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609251" eaLnBrk="1" hangingPunct="1"/>
            <a:endParaRPr lang="en-US" sz="3200" dirty="0">
              <a:solidFill>
                <a:prstClr val="black"/>
              </a:solidFill>
              <a:latin typeface="Arial" charset="0"/>
            </a:endParaRPr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1400" y="4536072"/>
            <a:ext cx="1738954" cy="1304216"/>
          </a:xfrm>
          <a:prstGeom prst="rect">
            <a:avLst/>
          </a:prstGeom>
        </p:spPr>
      </p:pic>
      <p:sp>
        <p:nvSpPr>
          <p:cNvPr id="24" name="Rounded Rectangle 23"/>
          <p:cNvSpPr/>
          <p:nvPr/>
        </p:nvSpPr>
        <p:spPr bwMode="auto">
          <a:xfrm>
            <a:off x="7615092" y="4118280"/>
            <a:ext cx="3048000" cy="83845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defTabSz="609251" eaLnBrk="1" hangingPunct="1">
              <a:defRPr/>
            </a:pPr>
            <a:r>
              <a:rPr lang="en-US" dirty="0" smtClean="0">
                <a:solidFill>
                  <a:prstClr val="white"/>
                </a:solidFill>
                <a:latin typeface="+mn-lt"/>
              </a:rPr>
              <a:t>Microprocessors</a:t>
            </a:r>
            <a:endParaRPr lang="en-US" dirty="0">
              <a:solidFill>
                <a:prstClr val="white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32091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854743" y="1946787"/>
            <a:ext cx="7974932" cy="4053967"/>
          </a:xfrm>
          <a:prstGeom prst="rect">
            <a:avLst/>
          </a:prstGeom>
          <a:solidFill>
            <a:srgbClr val="CFE7F1"/>
          </a:solidFill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r>
              <a:rPr lang="en-US" sz="2000" dirty="0" smtClean="0">
                <a:solidFill>
                  <a:schemeClr val="tx1"/>
                </a:solidFill>
              </a:rPr>
              <a:t>White-Box Switch   </a:t>
            </a:r>
          </a:p>
        </p:txBody>
      </p:sp>
      <p:sp>
        <p:nvSpPr>
          <p:cNvPr id="5" name="Rectangle 4"/>
          <p:cNvSpPr/>
          <p:nvPr/>
        </p:nvSpPr>
        <p:spPr>
          <a:xfrm>
            <a:off x="6672269" y="2520796"/>
            <a:ext cx="1685925" cy="1300162"/>
          </a:xfrm>
          <a:prstGeom prst="rect">
            <a:avLst/>
          </a:prstGeom>
          <a:solidFill>
            <a:schemeClr val="bg1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CPU</a:t>
            </a:r>
          </a:p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(Control)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351296" y="2197510"/>
            <a:ext cx="4191007" cy="1931579"/>
          </a:xfrm>
          <a:prstGeom prst="rect">
            <a:avLst/>
          </a:prstGeom>
          <a:solidFill>
            <a:schemeClr val="bg1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90000"/>
              </a:lnSpc>
            </a:pPr>
            <a:r>
              <a:rPr lang="en-US" sz="2000" dirty="0" smtClean="0">
                <a:solidFill>
                  <a:schemeClr val="tx1"/>
                </a:solidFill>
              </a:rPr>
              <a:t>Network </a:t>
            </a:r>
            <a:r>
              <a:rPr lang="en-US" sz="2000" smtClean="0">
                <a:solidFill>
                  <a:schemeClr val="tx1"/>
                </a:solidFill>
              </a:rPr>
              <a:t>Processing Unit</a:t>
            </a:r>
            <a:endParaRPr lang="en-US" sz="2000" dirty="0" smtClean="0">
              <a:solidFill>
                <a:schemeClr val="tx1"/>
              </a:solidFill>
            </a:endParaRPr>
          </a:p>
        </p:txBody>
      </p:sp>
      <p:sp>
        <p:nvSpPr>
          <p:cNvPr id="14" name="Left-Right Arrow 13"/>
          <p:cNvSpPr/>
          <p:nvPr/>
        </p:nvSpPr>
        <p:spPr>
          <a:xfrm>
            <a:off x="5542303" y="3056577"/>
            <a:ext cx="1129966" cy="228600"/>
          </a:xfrm>
          <a:prstGeom prst="left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351296" y="4963523"/>
            <a:ext cx="4191007" cy="823911"/>
          </a:xfrm>
          <a:prstGeom prst="rect">
            <a:avLst/>
          </a:prstGeom>
          <a:solidFill>
            <a:schemeClr val="bg1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48x40G </a:t>
            </a:r>
            <a:r>
              <a:rPr lang="en-US" dirty="0" smtClean="0">
                <a:solidFill>
                  <a:schemeClr val="tx1"/>
                </a:solidFill>
              </a:rPr>
              <a:t>SFP+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(Ports 1~48)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1607351" y="5782672"/>
            <a:ext cx="0" cy="456209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1845477" y="5782672"/>
            <a:ext cx="0" cy="456209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2083601" y="5782672"/>
            <a:ext cx="0" cy="456209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2307439" y="5782672"/>
            <a:ext cx="0" cy="456209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5274467" y="5782672"/>
            <a:ext cx="0" cy="456209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Up-Down Arrow 14"/>
          <p:cNvSpPr/>
          <p:nvPr/>
        </p:nvSpPr>
        <p:spPr>
          <a:xfrm>
            <a:off x="3266582" y="4129089"/>
            <a:ext cx="360434" cy="834434"/>
          </a:xfrm>
          <a:prstGeom prst="up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3403935" y="5910262"/>
            <a:ext cx="463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. . .</a:t>
            </a:r>
            <a:endParaRPr lang="en-US" dirty="0"/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5069680" y="5782672"/>
            <a:ext cx="0" cy="456209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518239" y="4366582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SFI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5821652" y="3240888"/>
            <a:ext cx="599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PCIe</a:t>
            </a:r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1484275" y="3457809"/>
            <a:ext cx="3918353" cy="56649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SRAM (Packet Buffers)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664503" y="2707827"/>
            <a:ext cx="238126" cy="58007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2071709" y="2707827"/>
            <a:ext cx="238126" cy="58007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2486342" y="2707827"/>
            <a:ext cx="238126" cy="58007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2900975" y="2707827"/>
            <a:ext cx="238126" cy="58007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3308344" y="2707827"/>
            <a:ext cx="238126" cy="58007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3716674" y="2707827"/>
            <a:ext cx="238126" cy="58007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4143622" y="2707827"/>
            <a:ext cx="238126" cy="58007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4551952" y="2707827"/>
            <a:ext cx="238126" cy="58007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4950364" y="2707827"/>
            <a:ext cx="238126" cy="58007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1503331" y="2628885"/>
            <a:ext cx="3899297" cy="76438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Forwarding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smtClean="0">
                <a:solidFill>
                  <a:schemeClr val="tx1"/>
                </a:solidFill>
              </a:rPr>
              <a:t>Pipeline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Right Arrow 1"/>
          <p:cNvSpPr/>
          <p:nvPr/>
        </p:nvSpPr>
        <p:spPr>
          <a:xfrm>
            <a:off x="1664503" y="2707827"/>
            <a:ext cx="3523987" cy="580070"/>
          </a:xfrm>
          <a:prstGeom prst="rightArrow">
            <a:avLst>
              <a:gd name="adj1" fmla="val 50000"/>
              <a:gd name="adj2" fmla="val 34745"/>
            </a:avLst>
          </a:prstGeom>
          <a:solidFill>
            <a:srgbClr val="5B9BD5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3003675" y="6279594"/>
            <a:ext cx="1483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Data Network</a:t>
            </a:r>
            <a:endParaRPr lang="en-US" dirty="0"/>
          </a:p>
        </p:txBody>
      </p:sp>
      <p:cxnSp>
        <p:nvCxnSpPr>
          <p:cNvPr id="31" name="Straight Arrow Connector 30"/>
          <p:cNvCxnSpPr>
            <a:stCxn id="34" idx="2"/>
            <a:endCxn id="14" idx="1"/>
          </p:cNvCxnSpPr>
          <p:nvPr/>
        </p:nvCxnSpPr>
        <p:spPr>
          <a:xfrm>
            <a:off x="6104505" y="1701920"/>
            <a:ext cx="2781" cy="1411807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4951336" y="1332588"/>
            <a:ext cx="2306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Management Network</a:t>
            </a:r>
            <a:endParaRPr lang="en-US" dirty="0"/>
          </a:p>
        </p:txBody>
      </p:sp>
      <p:cxnSp>
        <p:nvCxnSpPr>
          <p:cNvPr id="43" name="Straight Arrow Connector 42"/>
          <p:cNvCxnSpPr/>
          <p:nvPr/>
        </p:nvCxnSpPr>
        <p:spPr>
          <a:xfrm>
            <a:off x="4856957" y="5782672"/>
            <a:ext cx="0" cy="456209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4652170" y="5782672"/>
            <a:ext cx="0" cy="456209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2516218" y="5772844"/>
            <a:ext cx="0" cy="456209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2740056" y="5772844"/>
            <a:ext cx="0" cy="456209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10618839" y="360588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1237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>
            <a:off x="2228527" y="2539679"/>
            <a:ext cx="1548580" cy="2258016"/>
            <a:chOff x="2782706" y="2539679"/>
            <a:chExt cx="1548580" cy="2258016"/>
          </a:xfrm>
        </p:grpSpPr>
        <p:sp>
          <p:nvSpPr>
            <p:cNvPr id="4" name="Rectangle 3"/>
            <p:cNvSpPr/>
            <p:nvPr/>
          </p:nvSpPr>
          <p:spPr>
            <a:xfrm>
              <a:off x="2782706" y="2539679"/>
              <a:ext cx="1548580" cy="2258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rgbClr val="5B9BD5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2858908" y="2608954"/>
              <a:ext cx="1454638" cy="307777"/>
              <a:chOff x="2858908" y="2608954"/>
              <a:chExt cx="1454638" cy="307777"/>
            </a:xfrm>
          </p:grpSpPr>
          <p:sp>
            <p:nvSpPr>
              <p:cNvPr id="5" name="Rectangle 4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0" name="Group 9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7" name="Trapezoid 6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9" name="TextBox 8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  <p:grpSp>
          <p:nvGrpSpPr>
            <p:cNvPr id="12" name="Group 11"/>
            <p:cNvGrpSpPr/>
            <p:nvPr/>
          </p:nvGrpSpPr>
          <p:grpSpPr>
            <a:xfrm>
              <a:off x="2858908" y="2972151"/>
              <a:ext cx="1454638" cy="307777"/>
              <a:chOff x="2858908" y="2608954"/>
              <a:chExt cx="1454638" cy="307777"/>
            </a:xfrm>
          </p:grpSpPr>
          <p:sp>
            <p:nvSpPr>
              <p:cNvPr id="13" name="Rectangle 12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4" name="Group 13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15" name="Trapezoid 14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6" name="TextBox 15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  <p:grpSp>
          <p:nvGrpSpPr>
            <p:cNvPr id="17" name="Group 16"/>
            <p:cNvGrpSpPr/>
            <p:nvPr/>
          </p:nvGrpSpPr>
          <p:grpSpPr>
            <a:xfrm>
              <a:off x="2858908" y="3342623"/>
              <a:ext cx="1454638" cy="307777"/>
              <a:chOff x="2858908" y="2608954"/>
              <a:chExt cx="1454638" cy="307777"/>
            </a:xfrm>
          </p:grpSpPr>
          <p:sp>
            <p:nvSpPr>
              <p:cNvPr id="18" name="Rectangle 17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9" name="Group 18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20" name="Trapezoid 19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1" name="TextBox 20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  <p:grpSp>
          <p:nvGrpSpPr>
            <p:cNvPr id="22" name="Group 21"/>
            <p:cNvGrpSpPr/>
            <p:nvPr/>
          </p:nvGrpSpPr>
          <p:grpSpPr>
            <a:xfrm>
              <a:off x="2858908" y="3713095"/>
              <a:ext cx="1454638" cy="307777"/>
              <a:chOff x="2858908" y="2608954"/>
              <a:chExt cx="1454638" cy="307777"/>
            </a:xfrm>
          </p:grpSpPr>
          <p:sp>
            <p:nvSpPr>
              <p:cNvPr id="23" name="Rectangle 22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4" name="Group 23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25" name="Trapezoid 24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6" name="TextBox 25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  <p:grpSp>
          <p:nvGrpSpPr>
            <p:cNvPr id="27" name="Group 26"/>
            <p:cNvGrpSpPr/>
            <p:nvPr/>
          </p:nvGrpSpPr>
          <p:grpSpPr>
            <a:xfrm>
              <a:off x="2858908" y="4078905"/>
              <a:ext cx="1454638" cy="307777"/>
              <a:chOff x="2858908" y="2608954"/>
              <a:chExt cx="1454638" cy="307777"/>
            </a:xfrm>
          </p:grpSpPr>
          <p:sp>
            <p:nvSpPr>
              <p:cNvPr id="28" name="Rectangle 27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9" name="Group 28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30" name="Trapezoid 29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31" name="TextBox 30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  <p:grpSp>
          <p:nvGrpSpPr>
            <p:cNvPr id="32" name="Group 31"/>
            <p:cNvGrpSpPr/>
            <p:nvPr/>
          </p:nvGrpSpPr>
          <p:grpSpPr>
            <a:xfrm>
              <a:off x="2858908" y="4431884"/>
              <a:ext cx="1454638" cy="307777"/>
              <a:chOff x="2858908" y="2608954"/>
              <a:chExt cx="1454638" cy="307777"/>
            </a:xfrm>
          </p:grpSpPr>
          <p:sp>
            <p:nvSpPr>
              <p:cNvPr id="33" name="Rectangle 32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4" name="Group 33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35" name="Trapezoid 34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36" name="TextBox 35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</p:grpSp>
      <p:grpSp>
        <p:nvGrpSpPr>
          <p:cNvPr id="38" name="Group 37"/>
          <p:cNvGrpSpPr/>
          <p:nvPr/>
        </p:nvGrpSpPr>
        <p:grpSpPr>
          <a:xfrm>
            <a:off x="8120389" y="2539679"/>
            <a:ext cx="1548580" cy="2258016"/>
            <a:chOff x="2782706" y="2539679"/>
            <a:chExt cx="1548580" cy="2258016"/>
          </a:xfrm>
        </p:grpSpPr>
        <p:sp>
          <p:nvSpPr>
            <p:cNvPr id="39" name="Rectangle 38"/>
            <p:cNvSpPr/>
            <p:nvPr/>
          </p:nvSpPr>
          <p:spPr>
            <a:xfrm>
              <a:off x="2782706" y="2539679"/>
              <a:ext cx="1548580" cy="2258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rgbClr val="5B9BD5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40" name="Group 39"/>
            <p:cNvGrpSpPr/>
            <p:nvPr/>
          </p:nvGrpSpPr>
          <p:grpSpPr>
            <a:xfrm>
              <a:off x="2858908" y="2608954"/>
              <a:ext cx="1454638" cy="307777"/>
              <a:chOff x="2858908" y="2608954"/>
              <a:chExt cx="1454638" cy="307777"/>
            </a:xfrm>
          </p:grpSpPr>
          <p:sp>
            <p:nvSpPr>
              <p:cNvPr id="66" name="Rectangle 65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67" name="Group 66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68" name="Trapezoid 67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69" name="TextBox 68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  <p:grpSp>
          <p:nvGrpSpPr>
            <p:cNvPr id="41" name="Group 40"/>
            <p:cNvGrpSpPr/>
            <p:nvPr/>
          </p:nvGrpSpPr>
          <p:grpSpPr>
            <a:xfrm>
              <a:off x="2858908" y="2972151"/>
              <a:ext cx="1454638" cy="307777"/>
              <a:chOff x="2858908" y="2608954"/>
              <a:chExt cx="1454638" cy="307777"/>
            </a:xfrm>
          </p:grpSpPr>
          <p:sp>
            <p:nvSpPr>
              <p:cNvPr id="62" name="Rectangle 61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63" name="Group 62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64" name="Trapezoid 63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65" name="TextBox 64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  <p:grpSp>
          <p:nvGrpSpPr>
            <p:cNvPr id="42" name="Group 41"/>
            <p:cNvGrpSpPr/>
            <p:nvPr/>
          </p:nvGrpSpPr>
          <p:grpSpPr>
            <a:xfrm>
              <a:off x="2858908" y="3342623"/>
              <a:ext cx="1454638" cy="307777"/>
              <a:chOff x="2858908" y="2608954"/>
              <a:chExt cx="1454638" cy="307777"/>
            </a:xfrm>
          </p:grpSpPr>
          <p:sp>
            <p:nvSpPr>
              <p:cNvPr id="58" name="Rectangle 57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59" name="Group 58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60" name="Trapezoid 59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61" name="TextBox 60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  <p:grpSp>
          <p:nvGrpSpPr>
            <p:cNvPr id="43" name="Group 42"/>
            <p:cNvGrpSpPr/>
            <p:nvPr/>
          </p:nvGrpSpPr>
          <p:grpSpPr>
            <a:xfrm>
              <a:off x="2858908" y="3713095"/>
              <a:ext cx="1454638" cy="307777"/>
              <a:chOff x="2858908" y="2608954"/>
              <a:chExt cx="1454638" cy="307777"/>
            </a:xfrm>
          </p:grpSpPr>
          <p:sp>
            <p:nvSpPr>
              <p:cNvPr id="54" name="Rectangle 53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55" name="Group 54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56" name="Trapezoid 55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57" name="TextBox 56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  <p:grpSp>
          <p:nvGrpSpPr>
            <p:cNvPr id="44" name="Group 43"/>
            <p:cNvGrpSpPr/>
            <p:nvPr/>
          </p:nvGrpSpPr>
          <p:grpSpPr>
            <a:xfrm>
              <a:off x="2858908" y="4078905"/>
              <a:ext cx="1454638" cy="307777"/>
              <a:chOff x="2858908" y="2608954"/>
              <a:chExt cx="1454638" cy="307777"/>
            </a:xfrm>
          </p:grpSpPr>
          <p:sp>
            <p:nvSpPr>
              <p:cNvPr id="50" name="Rectangle 49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51" name="Group 50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52" name="Trapezoid 51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53" name="TextBox 52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  <p:grpSp>
          <p:nvGrpSpPr>
            <p:cNvPr id="45" name="Group 44"/>
            <p:cNvGrpSpPr/>
            <p:nvPr/>
          </p:nvGrpSpPr>
          <p:grpSpPr>
            <a:xfrm>
              <a:off x="2858908" y="4431884"/>
              <a:ext cx="1454638" cy="307777"/>
              <a:chOff x="2858908" y="2608954"/>
              <a:chExt cx="1454638" cy="307777"/>
            </a:xfrm>
          </p:grpSpPr>
          <p:sp>
            <p:nvSpPr>
              <p:cNvPr id="46" name="Rectangle 45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7" name="Group 46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48" name="Trapezoid 47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49" name="TextBox 48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</p:grpSp>
      <p:grpSp>
        <p:nvGrpSpPr>
          <p:cNvPr id="70" name="Group 69"/>
          <p:cNvGrpSpPr/>
          <p:nvPr/>
        </p:nvGrpSpPr>
        <p:grpSpPr>
          <a:xfrm>
            <a:off x="6156435" y="2539679"/>
            <a:ext cx="1548580" cy="2258016"/>
            <a:chOff x="2782706" y="2539679"/>
            <a:chExt cx="1548580" cy="2258016"/>
          </a:xfrm>
        </p:grpSpPr>
        <p:sp>
          <p:nvSpPr>
            <p:cNvPr id="71" name="Rectangle 70"/>
            <p:cNvSpPr/>
            <p:nvPr/>
          </p:nvSpPr>
          <p:spPr>
            <a:xfrm>
              <a:off x="2782706" y="2539679"/>
              <a:ext cx="1548580" cy="2258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rgbClr val="5B9BD5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72" name="Group 71"/>
            <p:cNvGrpSpPr/>
            <p:nvPr/>
          </p:nvGrpSpPr>
          <p:grpSpPr>
            <a:xfrm>
              <a:off x="2858908" y="2608954"/>
              <a:ext cx="1454638" cy="307777"/>
              <a:chOff x="2858908" y="2608954"/>
              <a:chExt cx="1454638" cy="307777"/>
            </a:xfrm>
          </p:grpSpPr>
          <p:sp>
            <p:nvSpPr>
              <p:cNvPr id="98" name="Rectangle 97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99" name="Group 98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100" name="Trapezoid 99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01" name="TextBox 100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  <p:grpSp>
          <p:nvGrpSpPr>
            <p:cNvPr id="73" name="Group 72"/>
            <p:cNvGrpSpPr/>
            <p:nvPr/>
          </p:nvGrpSpPr>
          <p:grpSpPr>
            <a:xfrm>
              <a:off x="2858908" y="2972151"/>
              <a:ext cx="1454638" cy="307777"/>
              <a:chOff x="2858908" y="2608954"/>
              <a:chExt cx="1454638" cy="307777"/>
            </a:xfrm>
          </p:grpSpPr>
          <p:sp>
            <p:nvSpPr>
              <p:cNvPr id="94" name="Rectangle 93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95" name="Group 94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96" name="Trapezoid 95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97" name="TextBox 96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  <p:grpSp>
          <p:nvGrpSpPr>
            <p:cNvPr id="74" name="Group 73"/>
            <p:cNvGrpSpPr/>
            <p:nvPr/>
          </p:nvGrpSpPr>
          <p:grpSpPr>
            <a:xfrm>
              <a:off x="2858908" y="3342623"/>
              <a:ext cx="1454638" cy="307777"/>
              <a:chOff x="2858908" y="2608954"/>
              <a:chExt cx="1454638" cy="307777"/>
            </a:xfrm>
          </p:grpSpPr>
          <p:sp>
            <p:nvSpPr>
              <p:cNvPr id="90" name="Rectangle 89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91" name="Group 90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92" name="Trapezoid 91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93" name="TextBox 92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  <p:grpSp>
          <p:nvGrpSpPr>
            <p:cNvPr id="75" name="Group 74"/>
            <p:cNvGrpSpPr/>
            <p:nvPr/>
          </p:nvGrpSpPr>
          <p:grpSpPr>
            <a:xfrm>
              <a:off x="2858908" y="3713095"/>
              <a:ext cx="1454638" cy="307777"/>
              <a:chOff x="2858908" y="2608954"/>
              <a:chExt cx="1454638" cy="307777"/>
            </a:xfrm>
          </p:grpSpPr>
          <p:sp>
            <p:nvSpPr>
              <p:cNvPr id="86" name="Rectangle 85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87" name="Group 86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88" name="Trapezoid 87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89" name="TextBox 88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  <p:grpSp>
          <p:nvGrpSpPr>
            <p:cNvPr id="76" name="Group 75"/>
            <p:cNvGrpSpPr/>
            <p:nvPr/>
          </p:nvGrpSpPr>
          <p:grpSpPr>
            <a:xfrm>
              <a:off x="2858908" y="4078905"/>
              <a:ext cx="1454638" cy="307777"/>
              <a:chOff x="2858908" y="2608954"/>
              <a:chExt cx="1454638" cy="307777"/>
            </a:xfrm>
          </p:grpSpPr>
          <p:sp>
            <p:nvSpPr>
              <p:cNvPr id="82" name="Rectangle 81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83" name="Group 82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84" name="Trapezoid 83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85" name="TextBox 84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  <p:grpSp>
          <p:nvGrpSpPr>
            <p:cNvPr id="77" name="Group 76"/>
            <p:cNvGrpSpPr/>
            <p:nvPr/>
          </p:nvGrpSpPr>
          <p:grpSpPr>
            <a:xfrm>
              <a:off x="2858908" y="4431884"/>
              <a:ext cx="1454638" cy="307777"/>
              <a:chOff x="2858908" y="2608954"/>
              <a:chExt cx="1454638" cy="307777"/>
            </a:xfrm>
          </p:grpSpPr>
          <p:sp>
            <p:nvSpPr>
              <p:cNvPr id="78" name="Rectangle 77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79" name="Group 78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80" name="Trapezoid 79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81" name="TextBox 80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</p:grpSp>
      <p:grpSp>
        <p:nvGrpSpPr>
          <p:cNvPr id="102" name="Group 101"/>
          <p:cNvGrpSpPr/>
          <p:nvPr/>
        </p:nvGrpSpPr>
        <p:grpSpPr>
          <a:xfrm>
            <a:off x="4192481" y="2539679"/>
            <a:ext cx="1548580" cy="2258016"/>
            <a:chOff x="2782706" y="2539679"/>
            <a:chExt cx="1548580" cy="2258016"/>
          </a:xfrm>
        </p:grpSpPr>
        <p:sp>
          <p:nvSpPr>
            <p:cNvPr id="103" name="Rectangle 102"/>
            <p:cNvSpPr/>
            <p:nvPr/>
          </p:nvSpPr>
          <p:spPr>
            <a:xfrm>
              <a:off x="2782706" y="2539679"/>
              <a:ext cx="1548580" cy="2258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rgbClr val="5B9BD5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4" name="Group 103"/>
            <p:cNvGrpSpPr/>
            <p:nvPr/>
          </p:nvGrpSpPr>
          <p:grpSpPr>
            <a:xfrm>
              <a:off x="2858908" y="2608954"/>
              <a:ext cx="1454638" cy="307777"/>
              <a:chOff x="2858908" y="2608954"/>
              <a:chExt cx="1454638" cy="307777"/>
            </a:xfrm>
          </p:grpSpPr>
          <p:sp>
            <p:nvSpPr>
              <p:cNvPr id="130" name="Rectangle 129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31" name="Group 130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132" name="Trapezoid 131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33" name="TextBox 132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  <p:grpSp>
          <p:nvGrpSpPr>
            <p:cNvPr id="105" name="Group 104"/>
            <p:cNvGrpSpPr/>
            <p:nvPr/>
          </p:nvGrpSpPr>
          <p:grpSpPr>
            <a:xfrm>
              <a:off x="2858908" y="2972151"/>
              <a:ext cx="1454638" cy="307777"/>
              <a:chOff x="2858908" y="2608954"/>
              <a:chExt cx="1454638" cy="307777"/>
            </a:xfrm>
          </p:grpSpPr>
          <p:sp>
            <p:nvSpPr>
              <p:cNvPr id="126" name="Rectangle 125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27" name="Group 126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128" name="Trapezoid 127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29" name="TextBox 128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  <p:grpSp>
          <p:nvGrpSpPr>
            <p:cNvPr id="106" name="Group 105"/>
            <p:cNvGrpSpPr/>
            <p:nvPr/>
          </p:nvGrpSpPr>
          <p:grpSpPr>
            <a:xfrm>
              <a:off x="2858908" y="3342623"/>
              <a:ext cx="1454638" cy="307777"/>
              <a:chOff x="2858908" y="2608954"/>
              <a:chExt cx="1454638" cy="307777"/>
            </a:xfrm>
          </p:grpSpPr>
          <p:sp>
            <p:nvSpPr>
              <p:cNvPr id="122" name="Rectangle 121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23" name="Group 122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124" name="Trapezoid 123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25" name="TextBox 124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  <p:grpSp>
          <p:nvGrpSpPr>
            <p:cNvPr id="107" name="Group 106"/>
            <p:cNvGrpSpPr/>
            <p:nvPr/>
          </p:nvGrpSpPr>
          <p:grpSpPr>
            <a:xfrm>
              <a:off x="2858908" y="3713095"/>
              <a:ext cx="1454638" cy="307777"/>
              <a:chOff x="2858908" y="2608954"/>
              <a:chExt cx="1454638" cy="307777"/>
            </a:xfrm>
          </p:grpSpPr>
          <p:sp>
            <p:nvSpPr>
              <p:cNvPr id="118" name="Rectangle 117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19" name="Group 118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120" name="Trapezoid 119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21" name="TextBox 120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  <p:grpSp>
          <p:nvGrpSpPr>
            <p:cNvPr id="108" name="Group 107"/>
            <p:cNvGrpSpPr/>
            <p:nvPr/>
          </p:nvGrpSpPr>
          <p:grpSpPr>
            <a:xfrm>
              <a:off x="2858908" y="4078905"/>
              <a:ext cx="1454638" cy="307777"/>
              <a:chOff x="2858908" y="2608954"/>
              <a:chExt cx="1454638" cy="307777"/>
            </a:xfrm>
          </p:grpSpPr>
          <p:sp>
            <p:nvSpPr>
              <p:cNvPr id="114" name="Rectangle 113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15" name="Group 114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116" name="Trapezoid 115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17" name="TextBox 116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  <p:grpSp>
          <p:nvGrpSpPr>
            <p:cNvPr id="109" name="Group 108"/>
            <p:cNvGrpSpPr/>
            <p:nvPr/>
          </p:nvGrpSpPr>
          <p:grpSpPr>
            <a:xfrm>
              <a:off x="2858908" y="4431884"/>
              <a:ext cx="1454638" cy="307777"/>
              <a:chOff x="2858908" y="2608954"/>
              <a:chExt cx="1454638" cy="307777"/>
            </a:xfrm>
          </p:grpSpPr>
          <p:sp>
            <p:nvSpPr>
              <p:cNvPr id="110" name="Rectangle 109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11" name="Group 110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112" name="Trapezoid 111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13" name="TextBox 112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</p:grpSp>
      <p:grpSp>
        <p:nvGrpSpPr>
          <p:cNvPr id="199" name="Group 198"/>
          <p:cNvGrpSpPr/>
          <p:nvPr/>
        </p:nvGrpSpPr>
        <p:grpSpPr>
          <a:xfrm>
            <a:off x="581895" y="2539679"/>
            <a:ext cx="1231257" cy="2258016"/>
            <a:chOff x="415635" y="2539679"/>
            <a:chExt cx="1231257" cy="2258016"/>
          </a:xfrm>
        </p:grpSpPr>
        <p:sp>
          <p:nvSpPr>
            <p:cNvPr id="135" name="Rectangle 134"/>
            <p:cNvSpPr/>
            <p:nvPr/>
          </p:nvSpPr>
          <p:spPr>
            <a:xfrm>
              <a:off x="415635" y="2539679"/>
              <a:ext cx="1231257" cy="225801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74" name="Curved Connector 173"/>
            <p:cNvCxnSpPr>
              <a:stCxn id="168" idx="0"/>
              <a:endCxn id="169" idx="0"/>
            </p:cNvCxnSpPr>
            <p:nvPr/>
          </p:nvCxnSpPr>
          <p:spPr>
            <a:xfrm rot="16200000" flipH="1">
              <a:off x="753136" y="2745841"/>
              <a:ext cx="441197" cy="508863"/>
            </a:xfrm>
            <a:prstGeom prst="curvedConnector3">
              <a:avLst>
                <a:gd name="adj1" fmla="val -20412"/>
              </a:avLst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urved Connector 179"/>
            <p:cNvCxnSpPr>
              <a:stCxn id="168" idx="4"/>
              <a:endCxn id="170" idx="0"/>
            </p:cNvCxnSpPr>
            <p:nvPr/>
          </p:nvCxnSpPr>
          <p:spPr>
            <a:xfrm rot="5400000">
              <a:off x="477502" y="3324478"/>
              <a:ext cx="481807" cy="1799"/>
            </a:xfrm>
            <a:prstGeom prst="curvedConnector3">
              <a:avLst/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urved Connector 181"/>
            <p:cNvCxnSpPr>
              <a:stCxn id="169" idx="6"/>
              <a:endCxn id="169" idx="5"/>
            </p:cNvCxnSpPr>
            <p:nvPr/>
          </p:nvCxnSpPr>
          <p:spPr>
            <a:xfrm flipH="1">
              <a:off x="1336566" y="3373271"/>
              <a:ext cx="44900" cy="107763"/>
            </a:xfrm>
            <a:prstGeom prst="curvedConnector4">
              <a:avLst>
                <a:gd name="adj1" fmla="val -416561"/>
                <a:gd name="adj2" fmla="val 250701"/>
              </a:avLst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urved Connector 189"/>
            <p:cNvCxnSpPr>
              <a:stCxn id="169" idx="4"/>
              <a:endCxn id="171" idx="7"/>
            </p:cNvCxnSpPr>
            <p:nvPr/>
          </p:nvCxnSpPr>
          <p:spPr>
            <a:xfrm rot="5400000">
              <a:off x="678867" y="3672709"/>
              <a:ext cx="696339" cy="402263"/>
            </a:xfrm>
            <a:prstGeom prst="curvedConnector3">
              <a:avLst>
                <a:gd name="adj1" fmla="val 50000"/>
              </a:avLst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urved Connector 192"/>
            <p:cNvCxnSpPr>
              <a:endCxn id="172" idx="0"/>
            </p:cNvCxnSpPr>
            <p:nvPr/>
          </p:nvCxnSpPr>
          <p:spPr>
            <a:xfrm rot="16200000" flipH="1">
              <a:off x="756487" y="3827412"/>
              <a:ext cx="616678" cy="388044"/>
            </a:xfrm>
            <a:prstGeom prst="curvedConnector3">
              <a:avLst/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urved Connector 194"/>
            <p:cNvCxnSpPr>
              <a:stCxn id="172" idx="2"/>
              <a:endCxn id="171" idx="6"/>
            </p:cNvCxnSpPr>
            <p:nvPr/>
          </p:nvCxnSpPr>
          <p:spPr>
            <a:xfrm rot="10800000">
              <a:off x="870804" y="4329773"/>
              <a:ext cx="234744" cy="152400"/>
            </a:xfrm>
            <a:prstGeom prst="curvedConnector3">
              <a:avLst/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8" name="Oval 167"/>
            <p:cNvSpPr/>
            <p:nvPr/>
          </p:nvSpPr>
          <p:spPr>
            <a:xfrm>
              <a:off x="566004" y="2779674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/>
            <p:cNvSpPr/>
            <p:nvPr/>
          </p:nvSpPr>
          <p:spPr>
            <a:xfrm>
              <a:off x="1074867" y="3220871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/>
            <p:cNvSpPr/>
            <p:nvPr/>
          </p:nvSpPr>
          <p:spPr>
            <a:xfrm>
              <a:off x="564205" y="3566281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/>
            <p:cNvSpPr/>
            <p:nvPr/>
          </p:nvSpPr>
          <p:spPr>
            <a:xfrm>
              <a:off x="1105548" y="4329773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/>
            <p:cNvSpPr/>
            <p:nvPr/>
          </p:nvSpPr>
          <p:spPr>
            <a:xfrm>
              <a:off x="564205" y="4177373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2" name="Group 301"/>
          <p:cNvGrpSpPr/>
          <p:nvPr/>
        </p:nvGrpSpPr>
        <p:grpSpPr>
          <a:xfrm>
            <a:off x="10084343" y="2539679"/>
            <a:ext cx="1231257" cy="2258016"/>
            <a:chOff x="9959648" y="2543981"/>
            <a:chExt cx="1231257" cy="2258016"/>
          </a:xfrm>
        </p:grpSpPr>
        <p:sp>
          <p:nvSpPr>
            <p:cNvPr id="167" name="Rectangle 166"/>
            <p:cNvSpPr/>
            <p:nvPr/>
          </p:nvSpPr>
          <p:spPr>
            <a:xfrm>
              <a:off x="9959648" y="2543981"/>
              <a:ext cx="1231257" cy="2258016"/>
            </a:xfrm>
            <a:prstGeom prst="rect">
              <a:avLst/>
            </a:prstGeom>
            <a:ln w="28575">
              <a:solidFill>
                <a:schemeClr val="accent6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83" name="Group 282"/>
            <p:cNvGrpSpPr/>
            <p:nvPr/>
          </p:nvGrpSpPr>
          <p:grpSpPr>
            <a:xfrm>
              <a:off x="10089770" y="2739911"/>
              <a:ext cx="887882" cy="344561"/>
              <a:chOff x="9999409" y="1070821"/>
              <a:chExt cx="999299" cy="286924"/>
            </a:xfrm>
          </p:grpSpPr>
          <p:cxnSp>
            <p:nvCxnSpPr>
              <p:cNvPr id="257" name="Elbow Connector 256"/>
              <p:cNvCxnSpPr/>
              <p:nvPr/>
            </p:nvCxnSpPr>
            <p:spPr>
              <a:xfrm>
                <a:off x="10005759" y="1073149"/>
                <a:ext cx="992949" cy="284596"/>
              </a:xfrm>
              <a:prstGeom prst="bentConnector3">
                <a:avLst>
                  <a:gd name="adj1" fmla="val 112788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Straight Connector 277"/>
              <p:cNvCxnSpPr/>
              <p:nvPr/>
            </p:nvCxnSpPr>
            <p:spPr>
              <a:xfrm flipH="1">
                <a:off x="9999409" y="1357745"/>
                <a:ext cx="999299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Straight Connector 279"/>
              <p:cNvCxnSpPr/>
              <p:nvPr/>
            </p:nvCxnSpPr>
            <p:spPr>
              <a:xfrm flipV="1">
                <a:off x="10998708" y="1073149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Straight Connector 280"/>
              <p:cNvCxnSpPr/>
              <p:nvPr/>
            </p:nvCxnSpPr>
            <p:spPr>
              <a:xfrm flipV="1">
                <a:off x="10874014" y="1070826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Straight Connector 281"/>
              <p:cNvCxnSpPr/>
              <p:nvPr/>
            </p:nvCxnSpPr>
            <p:spPr>
              <a:xfrm flipV="1">
                <a:off x="10735465" y="1070821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4" name="Group 283"/>
            <p:cNvGrpSpPr/>
            <p:nvPr/>
          </p:nvGrpSpPr>
          <p:grpSpPr>
            <a:xfrm>
              <a:off x="10089770" y="3239251"/>
              <a:ext cx="887882" cy="344561"/>
              <a:chOff x="9999409" y="1070821"/>
              <a:chExt cx="999299" cy="286924"/>
            </a:xfrm>
          </p:grpSpPr>
          <p:cxnSp>
            <p:nvCxnSpPr>
              <p:cNvPr id="285" name="Elbow Connector 284"/>
              <p:cNvCxnSpPr/>
              <p:nvPr/>
            </p:nvCxnSpPr>
            <p:spPr>
              <a:xfrm>
                <a:off x="10005759" y="1073149"/>
                <a:ext cx="992949" cy="284596"/>
              </a:xfrm>
              <a:prstGeom prst="bentConnector3">
                <a:avLst>
                  <a:gd name="adj1" fmla="val 112788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Straight Connector 285"/>
              <p:cNvCxnSpPr/>
              <p:nvPr/>
            </p:nvCxnSpPr>
            <p:spPr>
              <a:xfrm flipH="1">
                <a:off x="9999409" y="1357745"/>
                <a:ext cx="999299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Straight Connector 286"/>
              <p:cNvCxnSpPr/>
              <p:nvPr/>
            </p:nvCxnSpPr>
            <p:spPr>
              <a:xfrm flipV="1">
                <a:off x="10998708" y="1073149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Straight Connector 287"/>
              <p:cNvCxnSpPr/>
              <p:nvPr/>
            </p:nvCxnSpPr>
            <p:spPr>
              <a:xfrm flipV="1">
                <a:off x="10874014" y="1070826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Straight Connector 288"/>
              <p:cNvCxnSpPr/>
              <p:nvPr/>
            </p:nvCxnSpPr>
            <p:spPr>
              <a:xfrm flipV="1">
                <a:off x="10735465" y="1070821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90" name="Group 289"/>
            <p:cNvGrpSpPr/>
            <p:nvPr/>
          </p:nvGrpSpPr>
          <p:grpSpPr>
            <a:xfrm>
              <a:off x="10089770" y="3750050"/>
              <a:ext cx="887882" cy="344561"/>
              <a:chOff x="9999409" y="1070821"/>
              <a:chExt cx="999299" cy="286924"/>
            </a:xfrm>
          </p:grpSpPr>
          <p:cxnSp>
            <p:nvCxnSpPr>
              <p:cNvPr id="291" name="Elbow Connector 290"/>
              <p:cNvCxnSpPr/>
              <p:nvPr/>
            </p:nvCxnSpPr>
            <p:spPr>
              <a:xfrm>
                <a:off x="10005759" y="1073149"/>
                <a:ext cx="992949" cy="284596"/>
              </a:xfrm>
              <a:prstGeom prst="bentConnector3">
                <a:avLst>
                  <a:gd name="adj1" fmla="val 112788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Straight Connector 291"/>
              <p:cNvCxnSpPr/>
              <p:nvPr/>
            </p:nvCxnSpPr>
            <p:spPr>
              <a:xfrm flipH="1">
                <a:off x="9999409" y="1357745"/>
                <a:ext cx="999299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Straight Connector 292"/>
              <p:cNvCxnSpPr/>
              <p:nvPr/>
            </p:nvCxnSpPr>
            <p:spPr>
              <a:xfrm flipV="1">
                <a:off x="10998708" y="1073149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Straight Connector 293"/>
              <p:cNvCxnSpPr/>
              <p:nvPr/>
            </p:nvCxnSpPr>
            <p:spPr>
              <a:xfrm flipV="1">
                <a:off x="10874014" y="1070826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Straight Connector 294"/>
              <p:cNvCxnSpPr/>
              <p:nvPr/>
            </p:nvCxnSpPr>
            <p:spPr>
              <a:xfrm flipV="1">
                <a:off x="10735465" y="1070821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96" name="Group 295"/>
            <p:cNvGrpSpPr/>
            <p:nvPr/>
          </p:nvGrpSpPr>
          <p:grpSpPr>
            <a:xfrm>
              <a:off x="10089770" y="4237500"/>
              <a:ext cx="887882" cy="358416"/>
              <a:chOff x="9999409" y="1059284"/>
              <a:chExt cx="999299" cy="298461"/>
            </a:xfrm>
          </p:grpSpPr>
          <p:cxnSp>
            <p:nvCxnSpPr>
              <p:cNvPr id="297" name="Elbow Connector 296"/>
              <p:cNvCxnSpPr/>
              <p:nvPr/>
            </p:nvCxnSpPr>
            <p:spPr>
              <a:xfrm>
                <a:off x="10005759" y="1073149"/>
                <a:ext cx="992949" cy="284596"/>
              </a:xfrm>
              <a:prstGeom prst="bentConnector3">
                <a:avLst>
                  <a:gd name="adj1" fmla="val 112788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Straight Connector 297"/>
              <p:cNvCxnSpPr/>
              <p:nvPr/>
            </p:nvCxnSpPr>
            <p:spPr>
              <a:xfrm flipH="1">
                <a:off x="9999409" y="1357745"/>
                <a:ext cx="999299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Straight Connector 298"/>
              <p:cNvCxnSpPr/>
              <p:nvPr/>
            </p:nvCxnSpPr>
            <p:spPr>
              <a:xfrm flipV="1">
                <a:off x="10998708" y="1073149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Straight Connector 299"/>
              <p:cNvCxnSpPr/>
              <p:nvPr/>
            </p:nvCxnSpPr>
            <p:spPr>
              <a:xfrm flipV="1">
                <a:off x="10874014" y="1059289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Straight Connector 300"/>
              <p:cNvCxnSpPr/>
              <p:nvPr/>
            </p:nvCxnSpPr>
            <p:spPr>
              <a:xfrm flipV="1">
                <a:off x="10735465" y="1059284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304" name="Straight Arrow Connector 303"/>
          <p:cNvCxnSpPr>
            <a:stCxn id="135" idx="3"/>
            <a:endCxn id="4" idx="1"/>
          </p:cNvCxnSpPr>
          <p:nvPr/>
        </p:nvCxnSpPr>
        <p:spPr>
          <a:xfrm>
            <a:off x="1813152" y="3668687"/>
            <a:ext cx="415375" cy="0"/>
          </a:xfrm>
          <a:prstGeom prst="straightConnector1">
            <a:avLst/>
          </a:prstGeom>
          <a:ln w="571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5" name="Straight Arrow Connector 304"/>
          <p:cNvCxnSpPr>
            <a:stCxn id="4" idx="3"/>
            <a:endCxn id="103" idx="1"/>
          </p:cNvCxnSpPr>
          <p:nvPr/>
        </p:nvCxnSpPr>
        <p:spPr>
          <a:xfrm>
            <a:off x="3777107" y="3668687"/>
            <a:ext cx="415374" cy="0"/>
          </a:xfrm>
          <a:prstGeom prst="straightConnector1">
            <a:avLst/>
          </a:prstGeom>
          <a:ln w="571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" name="Straight Arrow Connector 307"/>
          <p:cNvCxnSpPr>
            <a:stCxn id="103" idx="3"/>
            <a:endCxn id="71" idx="1"/>
          </p:cNvCxnSpPr>
          <p:nvPr/>
        </p:nvCxnSpPr>
        <p:spPr>
          <a:xfrm>
            <a:off x="5741061" y="3668687"/>
            <a:ext cx="415374" cy="0"/>
          </a:xfrm>
          <a:prstGeom prst="straightConnector1">
            <a:avLst/>
          </a:prstGeom>
          <a:ln w="571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1" name="Straight Arrow Connector 310"/>
          <p:cNvCxnSpPr>
            <a:stCxn id="71" idx="3"/>
            <a:endCxn id="39" idx="1"/>
          </p:cNvCxnSpPr>
          <p:nvPr/>
        </p:nvCxnSpPr>
        <p:spPr>
          <a:xfrm>
            <a:off x="7705015" y="3668687"/>
            <a:ext cx="415374" cy="0"/>
          </a:xfrm>
          <a:prstGeom prst="straightConnector1">
            <a:avLst/>
          </a:prstGeom>
          <a:ln w="571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" name="Straight Arrow Connector 313"/>
          <p:cNvCxnSpPr>
            <a:stCxn id="39" idx="3"/>
            <a:endCxn id="167" idx="1"/>
          </p:cNvCxnSpPr>
          <p:nvPr/>
        </p:nvCxnSpPr>
        <p:spPr>
          <a:xfrm>
            <a:off x="9668969" y="3668687"/>
            <a:ext cx="415374" cy="0"/>
          </a:xfrm>
          <a:prstGeom prst="straightConnector1">
            <a:avLst/>
          </a:prstGeom>
          <a:ln w="571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7" name="TextBox 316"/>
          <p:cNvSpPr txBox="1"/>
          <p:nvPr/>
        </p:nvSpPr>
        <p:spPr>
          <a:xfrm>
            <a:off x="434192" y="1954904"/>
            <a:ext cx="14116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/>
              <a:t>Programmable</a:t>
            </a:r>
          </a:p>
          <a:p>
            <a:pPr algn="ctr"/>
            <a:r>
              <a:rPr lang="en-US" sz="1600" dirty="0" smtClean="0"/>
              <a:t>Parser</a:t>
            </a:r>
            <a:endParaRPr lang="en-US" sz="1600" dirty="0"/>
          </a:p>
        </p:txBody>
      </p:sp>
      <p:sp>
        <p:nvSpPr>
          <p:cNvPr id="318" name="TextBox 317"/>
          <p:cNvSpPr txBox="1"/>
          <p:nvPr/>
        </p:nvSpPr>
        <p:spPr>
          <a:xfrm>
            <a:off x="9994169" y="1954903"/>
            <a:ext cx="14116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/>
              <a:t>Programmable</a:t>
            </a:r>
          </a:p>
          <a:p>
            <a:pPr algn="ctr"/>
            <a:r>
              <a:rPr lang="en-US" sz="1600" dirty="0" err="1" smtClean="0"/>
              <a:t>Deparser</a:t>
            </a:r>
            <a:endParaRPr lang="en-US" sz="1600" dirty="0"/>
          </a:p>
        </p:txBody>
      </p:sp>
      <p:sp>
        <p:nvSpPr>
          <p:cNvPr id="320" name="Right Brace 319"/>
          <p:cNvSpPr/>
          <p:nvPr/>
        </p:nvSpPr>
        <p:spPr>
          <a:xfrm rot="16200000">
            <a:off x="5831510" y="-1339752"/>
            <a:ext cx="216737" cy="7422703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1" name="TextBox 320"/>
          <p:cNvSpPr txBox="1"/>
          <p:nvPr/>
        </p:nvSpPr>
        <p:spPr>
          <a:xfrm>
            <a:off x="4302630" y="1954903"/>
            <a:ext cx="33004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smtClean="0"/>
              <a:t>Programmable Match-Action Pipeline</a:t>
            </a:r>
            <a:endParaRPr lang="en-US" sz="1600"/>
          </a:p>
        </p:txBody>
      </p:sp>
      <p:grpSp>
        <p:nvGrpSpPr>
          <p:cNvPr id="339" name="Group 338"/>
          <p:cNvGrpSpPr/>
          <p:nvPr/>
        </p:nvGrpSpPr>
        <p:grpSpPr>
          <a:xfrm>
            <a:off x="263236" y="2595099"/>
            <a:ext cx="318659" cy="2133613"/>
            <a:chOff x="263236" y="2595099"/>
            <a:chExt cx="318659" cy="2133613"/>
          </a:xfrm>
        </p:grpSpPr>
        <p:cxnSp>
          <p:nvCxnSpPr>
            <p:cNvPr id="323" name="Straight Arrow Connector 322"/>
            <p:cNvCxnSpPr/>
            <p:nvPr/>
          </p:nvCxnSpPr>
          <p:spPr>
            <a:xfrm>
              <a:off x="263236" y="2595099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Arrow Connector 323"/>
            <p:cNvCxnSpPr/>
            <p:nvPr/>
          </p:nvCxnSpPr>
          <p:spPr>
            <a:xfrm>
              <a:off x="263236" y="2747499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Straight Arrow Connector 324"/>
            <p:cNvCxnSpPr/>
            <p:nvPr/>
          </p:nvCxnSpPr>
          <p:spPr>
            <a:xfrm>
              <a:off x="263236" y="2899904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Arrow Connector 325"/>
            <p:cNvCxnSpPr/>
            <p:nvPr/>
          </p:nvCxnSpPr>
          <p:spPr>
            <a:xfrm>
              <a:off x="263236" y="3052304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Straight Arrow Connector 326"/>
            <p:cNvCxnSpPr/>
            <p:nvPr/>
          </p:nvCxnSpPr>
          <p:spPr>
            <a:xfrm>
              <a:off x="263236" y="3204702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Straight Arrow Connector 327"/>
            <p:cNvCxnSpPr/>
            <p:nvPr/>
          </p:nvCxnSpPr>
          <p:spPr>
            <a:xfrm>
              <a:off x="263236" y="3357102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Arrow Connector 328"/>
            <p:cNvCxnSpPr/>
            <p:nvPr/>
          </p:nvCxnSpPr>
          <p:spPr>
            <a:xfrm>
              <a:off x="263236" y="3509507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Arrow Connector 329"/>
            <p:cNvCxnSpPr/>
            <p:nvPr/>
          </p:nvCxnSpPr>
          <p:spPr>
            <a:xfrm>
              <a:off x="263236" y="3661907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Straight Arrow Connector 330"/>
            <p:cNvCxnSpPr/>
            <p:nvPr/>
          </p:nvCxnSpPr>
          <p:spPr>
            <a:xfrm>
              <a:off x="263236" y="3814304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Straight Arrow Connector 331"/>
            <p:cNvCxnSpPr/>
            <p:nvPr/>
          </p:nvCxnSpPr>
          <p:spPr>
            <a:xfrm>
              <a:off x="263236" y="3966704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Straight Arrow Connector 332"/>
            <p:cNvCxnSpPr/>
            <p:nvPr/>
          </p:nvCxnSpPr>
          <p:spPr>
            <a:xfrm>
              <a:off x="263236" y="4119109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Straight Arrow Connector 333"/>
            <p:cNvCxnSpPr/>
            <p:nvPr/>
          </p:nvCxnSpPr>
          <p:spPr>
            <a:xfrm>
              <a:off x="263236" y="4271509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Arrow Connector 334"/>
            <p:cNvCxnSpPr/>
            <p:nvPr/>
          </p:nvCxnSpPr>
          <p:spPr>
            <a:xfrm>
              <a:off x="263236" y="4423907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Straight Arrow Connector 335"/>
            <p:cNvCxnSpPr/>
            <p:nvPr/>
          </p:nvCxnSpPr>
          <p:spPr>
            <a:xfrm>
              <a:off x="263236" y="4576307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Arrow Connector 336"/>
            <p:cNvCxnSpPr/>
            <p:nvPr/>
          </p:nvCxnSpPr>
          <p:spPr>
            <a:xfrm>
              <a:off x="263236" y="4728712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0" name="Group 339"/>
          <p:cNvGrpSpPr/>
          <p:nvPr/>
        </p:nvGrpSpPr>
        <p:grpSpPr>
          <a:xfrm>
            <a:off x="11320052" y="2595098"/>
            <a:ext cx="318659" cy="2133613"/>
            <a:chOff x="263236" y="2595099"/>
            <a:chExt cx="318659" cy="2133613"/>
          </a:xfrm>
        </p:grpSpPr>
        <p:cxnSp>
          <p:nvCxnSpPr>
            <p:cNvPr id="341" name="Straight Arrow Connector 340"/>
            <p:cNvCxnSpPr/>
            <p:nvPr/>
          </p:nvCxnSpPr>
          <p:spPr>
            <a:xfrm>
              <a:off x="263236" y="2595099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Straight Arrow Connector 341"/>
            <p:cNvCxnSpPr/>
            <p:nvPr/>
          </p:nvCxnSpPr>
          <p:spPr>
            <a:xfrm>
              <a:off x="263236" y="2747499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Arrow Connector 342"/>
            <p:cNvCxnSpPr/>
            <p:nvPr/>
          </p:nvCxnSpPr>
          <p:spPr>
            <a:xfrm>
              <a:off x="263236" y="2899904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Arrow Connector 343"/>
            <p:cNvCxnSpPr/>
            <p:nvPr/>
          </p:nvCxnSpPr>
          <p:spPr>
            <a:xfrm>
              <a:off x="263236" y="3052304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Arrow Connector 344"/>
            <p:cNvCxnSpPr/>
            <p:nvPr/>
          </p:nvCxnSpPr>
          <p:spPr>
            <a:xfrm>
              <a:off x="263236" y="3204702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Arrow Connector 345"/>
            <p:cNvCxnSpPr/>
            <p:nvPr/>
          </p:nvCxnSpPr>
          <p:spPr>
            <a:xfrm>
              <a:off x="263236" y="3357102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Arrow Connector 346"/>
            <p:cNvCxnSpPr/>
            <p:nvPr/>
          </p:nvCxnSpPr>
          <p:spPr>
            <a:xfrm>
              <a:off x="263236" y="3509507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Arrow Connector 347"/>
            <p:cNvCxnSpPr/>
            <p:nvPr/>
          </p:nvCxnSpPr>
          <p:spPr>
            <a:xfrm>
              <a:off x="263236" y="3661907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Straight Arrow Connector 348"/>
            <p:cNvCxnSpPr/>
            <p:nvPr/>
          </p:nvCxnSpPr>
          <p:spPr>
            <a:xfrm>
              <a:off x="263236" y="3814304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Straight Arrow Connector 349"/>
            <p:cNvCxnSpPr/>
            <p:nvPr/>
          </p:nvCxnSpPr>
          <p:spPr>
            <a:xfrm>
              <a:off x="263236" y="3966704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Straight Arrow Connector 350"/>
            <p:cNvCxnSpPr/>
            <p:nvPr/>
          </p:nvCxnSpPr>
          <p:spPr>
            <a:xfrm>
              <a:off x="263236" y="4119109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Straight Arrow Connector 351"/>
            <p:cNvCxnSpPr/>
            <p:nvPr/>
          </p:nvCxnSpPr>
          <p:spPr>
            <a:xfrm>
              <a:off x="263236" y="4271509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Arrow Connector 352"/>
            <p:cNvCxnSpPr/>
            <p:nvPr/>
          </p:nvCxnSpPr>
          <p:spPr>
            <a:xfrm>
              <a:off x="263236" y="4423907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Arrow Connector 353"/>
            <p:cNvCxnSpPr/>
            <p:nvPr/>
          </p:nvCxnSpPr>
          <p:spPr>
            <a:xfrm>
              <a:off x="263236" y="4576307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Arrow Connector 354"/>
            <p:cNvCxnSpPr/>
            <p:nvPr/>
          </p:nvCxnSpPr>
          <p:spPr>
            <a:xfrm>
              <a:off x="263236" y="4728712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20800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Down Arrow 191"/>
          <p:cNvSpPr/>
          <p:nvPr/>
        </p:nvSpPr>
        <p:spPr>
          <a:xfrm>
            <a:off x="5999263" y="2073008"/>
            <a:ext cx="179162" cy="1134992"/>
          </a:xfrm>
          <a:prstGeom prst="down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1" name="Document 360"/>
          <p:cNvSpPr/>
          <p:nvPr/>
        </p:nvSpPr>
        <p:spPr>
          <a:xfrm>
            <a:off x="3347048" y="138546"/>
            <a:ext cx="5536378" cy="2097753"/>
          </a:xfrm>
          <a:prstGeom prst="flowChartDocumen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b="1" dirty="0" smtClean="0">
                <a:solidFill>
                  <a:schemeClr val="tx1"/>
                </a:solidFill>
              </a:rPr>
              <a:t>forward.p4</a:t>
            </a:r>
          </a:p>
        </p:txBody>
      </p:sp>
      <p:grpSp>
        <p:nvGrpSpPr>
          <p:cNvPr id="37" name="Group 36"/>
          <p:cNvGrpSpPr/>
          <p:nvPr/>
        </p:nvGrpSpPr>
        <p:grpSpPr>
          <a:xfrm>
            <a:off x="2380932" y="3897433"/>
            <a:ext cx="1548580" cy="2258016"/>
            <a:chOff x="2782706" y="2539679"/>
            <a:chExt cx="1548580" cy="2258016"/>
          </a:xfrm>
        </p:grpSpPr>
        <p:sp>
          <p:nvSpPr>
            <p:cNvPr id="4" name="Rectangle 3"/>
            <p:cNvSpPr/>
            <p:nvPr/>
          </p:nvSpPr>
          <p:spPr>
            <a:xfrm>
              <a:off x="2782706" y="2539679"/>
              <a:ext cx="1548580" cy="2258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rgbClr val="5B9BD5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2858908" y="2608954"/>
              <a:ext cx="1454638" cy="307777"/>
              <a:chOff x="2858908" y="2608954"/>
              <a:chExt cx="1454638" cy="307777"/>
            </a:xfrm>
          </p:grpSpPr>
          <p:sp>
            <p:nvSpPr>
              <p:cNvPr id="5" name="Rectangle 4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0" name="Group 9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7" name="Trapezoid 6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9" name="TextBox 8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  <p:grpSp>
          <p:nvGrpSpPr>
            <p:cNvPr id="12" name="Group 11"/>
            <p:cNvGrpSpPr/>
            <p:nvPr/>
          </p:nvGrpSpPr>
          <p:grpSpPr>
            <a:xfrm>
              <a:off x="2858908" y="2972151"/>
              <a:ext cx="1454638" cy="307777"/>
              <a:chOff x="2858908" y="2608954"/>
              <a:chExt cx="1454638" cy="307777"/>
            </a:xfrm>
          </p:grpSpPr>
          <p:sp>
            <p:nvSpPr>
              <p:cNvPr id="13" name="Rectangle 12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4" name="Group 13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15" name="Trapezoid 14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6" name="TextBox 15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  <p:grpSp>
          <p:nvGrpSpPr>
            <p:cNvPr id="17" name="Group 16"/>
            <p:cNvGrpSpPr/>
            <p:nvPr/>
          </p:nvGrpSpPr>
          <p:grpSpPr>
            <a:xfrm>
              <a:off x="2858908" y="3342623"/>
              <a:ext cx="1454638" cy="307777"/>
              <a:chOff x="2858908" y="2608954"/>
              <a:chExt cx="1454638" cy="307777"/>
            </a:xfrm>
          </p:grpSpPr>
          <p:sp>
            <p:nvSpPr>
              <p:cNvPr id="18" name="Rectangle 17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9" name="Group 18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20" name="Trapezoid 19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1" name="TextBox 20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  <p:grpSp>
          <p:nvGrpSpPr>
            <p:cNvPr id="22" name="Group 21"/>
            <p:cNvGrpSpPr/>
            <p:nvPr/>
          </p:nvGrpSpPr>
          <p:grpSpPr>
            <a:xfrm>
              <a:off x="2858908" y="3713095"/>
              <a:ext cx="1454638" cy="307777"/>
              <a:chOff x="2858908" y="2608954"/>
              <a:chExt cx="1454638" cy="307777"/>
            </a:xfrm>
          </p:grpSpPr>
          <p:sp>
            <p:nvSpPr>
              <p:cNvPr id="23" name="Rectangle 22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4" name="Group 23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25" name="Trapezoid 24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6" name="TextBox 25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  <p:grpSp>
          <p:nvGrpSpPr>
            <p:cNvPr id="27" name="Group 26"/>
            <p:cNvGrpSpPr/>
            <p:nvPr/>
          </p:nvGrpSpPr>
          <p:grpSpPr>
            <a:xfrm>
              <a:off x="2858908" y="4078905"/>
              <a:ext cx="1454638" cy="307777"/>
              <a:chOff x="2858908" y="2608954"/>
              <a:chExt cx="1454638" cy="307777"/>
            </a:xfrm>
          </p:grpSpPr>
          <p:sp>
            <p:nvSpPr>
              <p:cNvPr id="28" name="Rectangle 27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9" name="Group 28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30" name="Trapezoid 29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31" name="TextBox 30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  <p:grpSp>
          <p:nvGrpSpPr>
            <p:cNvPr id="32" name="Group 31"/>
            <p:cNvGrpSpPr/>
            <p:nvPr/>
          </p:nvGrpSpPr>
          <p:grpSpPr>
            <a:xfrm>
              <a:off x="2858908" y="4431884"/>
              <a:ext cx="1454638" cy="307777"/>
              <a:chOff x="2858908" y="2608954"/>
              <a:chExt cx="1454638" cy="307777"/>
            </a:xfrm>
          </p:grpSpPr>
          <p:sp>
            <p:nvSpPr>
              <p:cNvPr id="33" name="Rectangle 32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4" name="Group 33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35" name="Trapezoid 34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36" name="TextBox 35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</p:grpSp>
      <p:grpSp>
        <p:nvGrpSpPr>
          <p:cNvPr id="38" name="Group 37"/>
          <p:cNvGrpSpPr/>
          <p:nvPr/>
        </p:nvGrpSpPr>
        <p:grpSpPr>
          <a:xfrm>
            <a:off x="8272794" y="3897433"/>
            <a:ext cx="1548580" cy="2258016"/>
            <a:chOff x="2782706" y="2539679"/>
            <a:chExt cx="1548580" cy="2258016"/>
          </a:xfrm>
        </p:grpSpPr>
        <p:sp>
          <p:nvSpPr>
            <p:cNvPr id="39" name="Rectangle 38"/>
            <p:cNvSpPr/>
            <p:nvPr/>
          </p:nvSpPr>
          <p:spPr>
            <a:xfrm>
              <a:off x="2782706" y="2539679"/>
              <a:ext cx="1548580" cy="2258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rgbClr val="5B9BD5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40" name="Group 39"/>
            <p:cNvGrpSpPr/>
            <p:nvPr/>
          </p:nvGrpSpPr>
          <p:grpSpPr>
            <a:xfrm>
              <a:off x="2858908" y="2608954"/>
              <a:ext cx="1454638" cy="307777"/>
              <a:chOff x="2858908" y="2608954"/>
              <a:chExt cx="1454638" cy="307777"/>
            </a:xfrm>
          </p:grpSpPr>
          <p:sp>
            <p:nvSpPr>
              <p:cNvPr id="66" name="Rectangle 65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67" name="Group 66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68" name="Trapezoid 67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69" name="TextBox 68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  <p:grpSp>
          <p:nvGrpSpPr>
            <p:cNvPr id="41" name="Group 40"/>
            <p:cNvGrpSpPr/>
            <p:nvPr/>
          </p:nvGrpSpPr>
          <p:grpSpPr>
            <a:xfrm>
              <a:off x="2858908" y="2972151"/>
              <a:ext cx="1454638" cy="307777"/>
              <a:chOff x="2858908" y="2608954"/>
              <a:chExt cx="1454638" cy="307777"/>
            </a:xfrm>
          </p:grpSpPr>
          <p:sp>
            <p:nvSpPr>
              <p:cNvPr id="62" name="Rectangle 61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63" name="Group 62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64" name="Trapezoid 63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65" name="TextBox 64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  <p:grpSp>
          <p:nvGrpSpPr>
            <p:cNvPr id="42" name="Group 41"/>
            <p:cNvGrpSpPr/>
            <p:nvPr/>
          </p:nvGrpSpPr>
          <p:grpSpPr>
            <a:xfrm>
              <a:off x="2858908" y="3342623"/>
              <a:ext cx="1454638" cy="307777"/>
              <a:chOff x="2858908" y="2608954"/>
              <a:chExt cx="1454638" cy="307777"/>
            </a:xfrm>
          </p:grpSpPr>
          <p:sp>
            <p:nvSpPr>
              <p:cNvPr id="58" name="Rectangle 57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59" name="Group 58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60" name="Trapezoid 59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61" name="TextBox 60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  <p:grpSp>
          <p:nvGrpSpPr>
            <p:cNvPr id="43" name="Group 42"/>
            <p:cNvGrpSpPr/>
            <p:nvPr/>
          </p:nvGrpSpPr>
          <p:grpSpPr>
            <a:xfrm>
              <a:off x="2858908" y="3713095"/>
              <a:ext cx="1454638" cy="307777"/>
              <a:chOff x="2858908" y="2608954"/>
              <a:chExt cx="1454638" cy="307777"/>
            </a:xfrm>
          </p:grpSpPr>
          <p:sp>
            <p:nvSpPr>
              <p:cNvPr id="54" name="Rectangle 53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55" name="Group 54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56" name="Trapezoid 55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57" name="TextBox 56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  <p:grpSp>
          <p:nvGrpSpPr>
            <p:cNvPr id="44" name="Group 43"/>
            <p:cNvGrpSpPr/>
            <p:nvPr/>
          </p:nvGrpSpPr>
          <p:grpSpPr>
            <a:xfrm>
              <a:off x="2858908" y="4078905"/>
              <a:ext cx="1454638" cy="307777"/>
              <a:chOff x="2858908" y="2608954"/>
              <a:chExt cx="1454638" cy="307777"/>
            </a:xfrm>
          </p:grpSpPr>
          <p:sp>
            <p:nvSpPr>
              <p:cNvPr id="50" name="Rectangle 49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51" name="Group 50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52" name="Trapezoid 51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53" name="TextBox 52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  <p:grpSp>
          <p:nvGrpSpPr>
            <p:cNvPr id="45" name="Group 44"/>
            <p:cNvGrpSpPr/>
            <p:nvPr/>
          </p:nvGrpSpPr>
          <p:grpSpPr>
            <a:xfrm>
              <a:off x="2858908" y="4431884"/>
              <a:ext cx="1454638" cy="307777"/>
              <a:chOff x="2858908" y="2608954"/>
              <a:chExt cx="1454638" cy="307777"/>
            </a:xfrm>
          </p:grpSpPr>
          <p:sp>
            <p:nvSpPr>
              <p:cNvPr id="46" name="Rectangle 45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7" name="Group 46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48" name="Trapezoid 47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49" name="TextBox 48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</p:grpSp>
      <p:grpSp>
        <p:nvGrpSpPr>
          <p:cNvPr id="70" name="Group 69"/>
          <p:cNvGrpSpPr/>
          <p:nvPr/>
        </p:nvGrpSpPr>
        <p:grpSpPr>
          <a:xfrm>
            <a:off x="6308840" y="3897433"/>
            <a:ext cx="1548580" cy="2258016"/>
            <a:chOff x="2782706" y="2539679"/>
            <a:chExt cx="1548580" cy="2258016"/>
          </a:xfrm>
        </p:grpSpPr>
        <p:sp>
          <p:nvSpPr>
            <p:cNvPr id="71" name="Rectangle 70"/>
            <p:cNvSpPr/>
            <p:nvPr/>
          </p:nvSpPr>
          <p:spPr>
            <a:xfrm>
              <a:off x="2782706" y="2539679"/>
              <a:ext cx="1548580" cy="2258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rgbClr val="5B9BD5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72" name="Group 71"/>
            <p:cNvGrpSpPr/>
            <p:nvPr/>
          </p:nvGrpSpPr>
          <p:grpSpPr>
            <a:xfrm>
              <a:off x="2858908" y="2608954"/>
              <a:ext cx="1454638" cy="307777"/>
              <a:chOff x="2858908" y="2608954"/>
              <a:chExt cx="1454638" cy="307777"/>
            </a:xfrm>
          </p:grpSpPr>
          <p:sp>
            <p:nvSpPr>
              <p:cNvPr id="98" name="Rectangle 97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99" name="Group 98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100" name="Trapezoid 99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01" name="TextBox 100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  <p:grpSp>
          <p:nvGrpSpPr>
            <p:cNvPr id="73" name="Group 72"/>
            <p:cNvGrpSpPr/>
            <p:nvPr/>
          </p:nvGrpSpPr>
          <p:grpSpPr>
            <a:xfrm>
              <a:off x="2858908" y="2972151"/>
              <a:ext cx="1454638" cy="307777"/>
              <a:chOff x="2858908" y="2608954"/>
              <a:chExt cx="1454638" cy="307777"/>
            </a:xfrm>
          </p:grpSpPr>
          <p:sp>
            <p:nvSpPr>
              <p:cNvPr id="94" name="Rectangle 93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95" name="Group 94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96" name="Trapezoid 95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97" name="TextBox 96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  <p:grpSp>
          <p:nvGrpSpPr>
            <p:cNvPr id="74" name="Group 73"/>
            <p:cNvGrpSpPr/>
            <p:nvPr/>
          </p:nvGrpSpPr>
          <p:grpSpPr>
            <a:xfrm>
              <a:off x="2858908" y="3342623"/>
              <a:ext cx="1454638" cy="307777"/>
              <a:chOff x="2858908" y="2608954"/>
              <a:chExt cx="1454638" cy="307777"/>
            </a:xfrm>
          </p:grpSpPr>
          <p:sp>
            <p:nvSpPr>
              <p:cNvPr id="90" name="Rectangle 89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91" name="Group 90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92" name="Trapezoid 91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93" name="TextBox 92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  <p:grpSp>
          <p:nvGrpSpPr>
            <p:cNvPr id="75" name="Group 74"/>
            <p:cNvGrpSpPr/>
            <p:nvPr/>
          </p:nvGrpSpPr>
          <p:grpSpPr>
            <a:xfrm>
              <a:off x="2858908" y="3713095"/>
              <a:ext cx="1454638" cy="307777"/>
              <a:chOff x="2858908" y="2608954"/>
              <a:chExt cx="1454638" cy="307777"/>
            </a:xfrm>
          </p:grpSpPr>
          <p:sp>
            <p:nvSpPr>
              <p:cNvPr id="86" name="Rectangle 85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87" name="Group 86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88" name="Trapezoid 87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89" name="TextBox 88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  <p:grpSp>
          <p:nvGrpSpPr>
            <p:cNvPr id="76" name="Group 75"/>
            <p:cNvGrpSpPr/>
            <p:nvPr/>
          </p:nvGrpSpPr>
          <p:grpSpPr>
            <a:xfrm>
              <a:off x="2858908" y="4078905"/>
              <a:ext cx="1454638" cy="307777"/>
              <a:chOff x="2858908" y="2608954"/>
              <a:chExt cx="1454638" cy="307777"/>
            </a:xfrm>
          </p:grpSpPr>
          <p:sp>
            <p:nvSpPr>
              <p:cNvPr id="82" name="Rectangle 81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83" name="Group 82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84" name="Trapezoid 83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85" name="TextBox 84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  <p:grpSp>
          <p:nvGrpSpPr>
            <p:cNvPr id="77" name="Group 76"/>
            <p:cNvGrpSpPr/>
            <p:nvPr/>
          </p:nvGrpSpPr>
          <p:grpSpPr>
            <a:xfrm>
              <a:off x="2858908" y="4431884"/>
              <a:ext cx="1454638" cy="307777"/>
              <a:chOff x="2858908" y="2608954"/>
              <a:chExt cx="1454638" cy="307777"/>
            </a:xfrm>
          </p:grpSpPr>
          <p:sp>
            <p:nvSpPr>
              <p:cNvPr id="78" name="Rectangle 77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79" name="Group 78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80" name="Trapezoid 79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81" name="TextBox 80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</p:grpSp>
      <p:grpSp>
        <p:nvGrpSpPr>
          <p:cNvPr id="102" name="Group 101"/>
          <p:cNvGrpSpPr/>
          <p:nvPr/>
        </p:nvGrpSpPr>
        <p:grpSpPr>
          <a:xfrm>
            <a:off x="4344886" y="3897433"/>
            <a:ext cx="1548580" cy="2258016"/>
            <a:chOff x="2782706" y="2539679"/>
            <a:chExt cx="1548580" cy="2258016"/>
          </a:xfrm>
        </p:grpSpPr>
        <p:sp>
          <p:nvSpPr>
            <p:cNvPr id="103" name="Rectangle 102"/>
            <p:cNvSpPr/>
            <p:nvPr/>
          </p:nvSpPr>
          <p:spPr>
            <a:xfrm>
              <a:off x="2782706" y="2539679"/>
              <a:ext cx="1548580" cy="2258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rgbClr val="5B9BD5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4" name="Group 103"/>
            <p:cNvGrpSpPr/>
            <p:nvPr/>
          </p:nvGrpSpPr>
          <p:grpSpPr>
            <a:xfrm>
              <a:off x="2858908" y="2608954"/>
              <a:ext cx="1454638" cy="307777"/>
              <a:chOff x="2858908" y="2608954"/>
              <a:chExt cx="1454638" cy="307777"/>
            </a:xfrm>
          </p:grpSpPr>
          <p:sp>
            <p:nvSpPr>
              <p:cNvPr id="130" name="Rectangle 129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31" name="Group 130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132" name="Trapezoid 131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33" name="TextBox 132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  <p:grpSp>
          <p:nvGrpSpPr>
            <p:cNvPr id="105" name="Group 104"/>
            <p:cNvGrpSpPr/>
            <p:nvPr/>
          </p:nvGrpSpPr>
          <p:grpSpPr>
            <a:xfrm>
              <a:off x="2858908" y="2972151"/>
              <a:ext cx="1454638" cy="307777"/>
              <a:chOff x="2858908" y="2608954"/>
              <a:chExt cx="1454638" cy="307777"/>
            </a:xfrm>
          </p:grpSpPr>
          <p:sp>
            <p:nvSpPr>
              <p:cNvPr id="126" name="Rectangle 125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27" name="Group 126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128" name="Trapezoid 127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29" name="TextBox 128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  <p:grpSp>
          <p:nvGrpSpPr>
            <p:cNvPr id="106" name="Group 105"/>
            <p:cNvGrpSpPr/>
            <p:nvPr/>
          </p:nvGrpSpPr>
          <p:grpSpPr>
            <a:xfrm>
              <a:off x="2858908" y="3342623"/>
              <a:ext cx="1454638" cy="307777"/>
              <a:chOff x="2858908" y="2608954"/>
              <a:chExt cx="1454638" cy="307777"/>
            </a:xfrm>
          </p:grpSpPr>
          <p:sp>
            <p:nvSpPr>
              <p:cNvPr id="122" name="Rectangle 121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23" name="Group 122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124" name="Trapezoid 123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25" name="TextBox 124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  <p:grpSp>
          <p:nvGrpSpPr>
            <p:cNvPr id="107" name="Group 106"/>
            <p:cNvGrpSpPr/>
            <p:nvPr/>
          </p:nvGrpSpPr>
          <p:grpSpPr>
            <a:xfrm>
              <a:off x="2858908" y="3713095"/>
              <a:ext cx="1454638" cy="307777"/>
              <a:chOff x="2858908" y="2608954"/>
              <a:chExt cx="1454638" cy="307777"/>
            </a:xfrm>
          </p:grpSpPr>
          <p:sp>
            <p:nvSpPr>
              <p:cNvPr id="118" name="Rectangle 117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19" name="Group 118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120" name="Trapezoid 119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21" name="TextBox 120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  <p:grpSp>
          <p:nvGrpSpPr>
            <p:cNvPr id="108" name="Group 107"/>
            <p:cNvGrpSpPr/>
            <p:nvPr/>
          </p:nvGrpSpPr>
          <p:grpSpPr>
            <a:xfrm>
              <a:off x="2858908" y="4078905"/>
              <a:ext cx="1454638" cy="307777"/>
              <a:chOff x="2858908" y="2608954"/>
              <a:chExt cx="1454638" cy="307777"/>
            </a:xfrm>
          </p:grpSpPr>
          <p:sp>
            <p:nvSpPr>
              <p:cNvPr id="114" name="Rectangle 113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15" name="Group 114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116" name="Trapezoid 115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17" name="TextBox 116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  <p:grpSp>
          <p:nvGrpSpPr>
            <p:cNvPr id="109" name="Group 108"/>
            <p:cNvGrpSpPr/>
            <p:nvPr/>
          </p:nvGrpSpPr>
          <p:grpSpPr>
            <a:xfrm>
              <a:off x="2858908" y="4431884"/>
              <a:ext cx="1454638" cy="307777"/>
              <a:chOff x="2858908" y="2608954"/>
              <a:chExt cx="1454638" cy="307777"/>
            </a:xfrm>
          </p:grpSpPr>
          <p:sp>
            <p:nvSpPr>
              <p:cNvPr id="110" name="Rectangle 109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11" name="Group 110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112" name="Trapezoid 111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13" name="TextBox 112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</p:grpSp>
      <p:grpSp>
        <p:nvGrpSpPr>
          <p:cNvPr id="199" name="Group 198"/>
          <p:cNvGrpSpPr/>
          <p:nvPr/>
        </p:nvGrpSpPr>
        <p:grpSpPr>
          <a:xfrm>
            <a:off x="734300" y="3897433"/>
            <a:ext cx="1231257" cy="2258016"/>
            <a:chOff x="415635" y="2539679"/>
            <a:chExt cx="1231257" cy="2258016"/>
          </a:xfrm>
        </p:grpSpPr>
        <p:sp>
          <p:nvSpPr>
            <p:cNvPr id="135" name="Rectangle 134"/>
            <p:cNvSpPr/>
            <p:nvPr/>
          </p:nvSpPr>
          <p:spPr>
            <a:xfrm>
              <a:off x="415635" y="2539679"/>
              <a:ext cx="1231257" cy="225801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1" name="Oval 170"/>
            <p:cNvSpPr/>
            <p:nvPr/>
          </p:nvSpPr>
          <p:spPr>
            <a:xfrm>
              <a:off x="564205" y="4177373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4" name="Curved Connector 173"/>
            <p:cNvCxnSpPr>
              <a:stCxn id="168" idx="0"/>
              <a:endCxn id="169" idx="0"/>
            </p:cNvCxnSpPr>
            <p:nvPr/>
          </p:nvCxnSpPr>
          <p:spPr>
            <a:xfrm rot="16200000" flipH="1">
              <a:off x="753136" y="2745841"/>
              <a:ext cx="441197" cy="508863"/>
            </a:xfrm>
            <a:prstGeom prst="curvedConnector3">
              <a:avLst>
                <a:gd name="adj1" fmla="val -20412"/>
              </a:avLst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urved Connector 179"/>
            <p:cNvCxnSpPr>
              <a:stCxn id="168" idx="4"/>
              <a:endCxn id="170" idx="0"/>
            </p:cNvCxnSpPr>
            <p:nvPr/>
          </p:nvCxnSpPr>
          <p:spPr>
            <a:xfrm rot="5400000">
              <a:off x="477502" y="3324478"/>
              <a:ext cx="481807" cy="1799"/>
            </a:xfrm>
            <a:prstGeom prst="curvedConnector3">
              <a:avLst/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urved Connector 181"/>
            <p:cNvCxnSpPr>
              <a:stCxn id="169" idx="6"/>
              <a:endCxn id="169" idx="5"/>
            </p:cNvCxnSpPr>
            <p:nvPr/>
          </p:nvCxnSpPr>
          <p:spPr>
            <a:xfrm flipH="1">
              <a:off x="1336566" y="3373271"/>
              <a:ext cx="44900" cy="107763"/>
            </a:xfrm>
            <a:prstGeom prst="curvedConnector4">
              <a:avLst>
                <a:gd name="adj1" fmla="val -416561"/>
                <a:gd name="adj2" fmla="val 250701"/>
              </a:avLst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urved Connector 189"/>
            <p:cNvCxnSpPr>
              <a:stCxn id="169" idx="4"/>
              <a:endCxn id="171" idx="7"/>
            </p:cNvCxnSpPr>
            <p:nvPr/>
          </p:nvCxnSpPr>
          <p:spPr>
            <a:xfrm rot="5400000">
              <a:off x="678867" y="3672709"/>
              <a:ext cx="696339" cy="402263"/>
            </a:xfrm>
            <a:prstGeom prst="curvedConnector3">
              <a:avLst>
                <a:gd name="adj1" fmla="val 50000"/>
              </a:avLst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urved Connector 192"/>
            <p:cNvCxnSpPr>
              <a:endCxn id="172" idx="0"/>
            </p:cNvCxnSpPr>
            <p:nvPr/>
          </p:nvCxnSpPr>
          <p:spPr>
            <a:xfrm rot="16200000" flipH="1">
              <a:off x="756487" y="3827412"/>
              <a:ext cx="616678" cy="388044"/>
            </a:xfrm>
            <a:prstGeom prst="curvedConnector3">
              <a:avLst/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urved Connector 194"/>
            <p:cNvCxnSpPr>
              <a:stCxn id="172" idx="2"/>
              <a:endCxn id="171" idx="6"/>
            </p:cNvCxnSpPr>
            <p:nvPr/>
          </p:nvCxnSpPr>
          <p:spPr>
            <a:xfrm rot="10800000">
              <a:off x="870804" y="4329773"/>
              <a:ext cx="234744" cy="152400"/>
            </a:xfrm>
            <a:prstGeom prst="curvedConnector3">
              <a:avLst/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8" name="Oval 167"/>
            <p:cNvSpPr/>
            <p:nvPr/>
          </p:nvSpPr>
          <p:spPr>
            <a:xfrm>
              <a:off x="566004" y="2779674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/>
            <p:cNvSpPr/>
            <p:nvPr/>
          </p:nvSpPr>
          <p:spPr>
            <a:xfrm>
              <a:off x="1074867" y="3220871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/>
            <p:cNvSpPr/>
            <p:nvPr/>
          </p:nvSpPr>
          <p:spPr>
            <a:xfrm>
              <a:off x="564205" y="3566281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/>
            <p:cNvSpPr/>
            <p:nvPr/>
          </p:nvSpPr>
          <p:spPr>
            <a:xfrm>
              <a:off x="1105548" y="4329773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2" name="Group 301"/>
          <p:cNvGrpSpPr/>
          <p:nvPr/>
        </p:nvGrpSpPr>
        <p:grpSpPr>
          <a:xfrm>
            <a:off x="10236748" y="3897433"/>
            <a:ext cx="1231257" cy="2258016"/>
            <a:chOff x="9959648" y="2543981"/>
            <a:chExt cx="1231257" cy="2258016"/>
          </a:xfrm>
        </p:grpSpPr>
        <p:sp>
          <p:nvSpPr>
            <p:cNvPr id="167" name="Rectangle 166"/>
            <p:cNvSpPr/>
            <p:nvPr/>
          </p:nvSpPr>
          <p:spPr>
            <a:xfrm>
              <a:off x="9959648" y="2543981"/>
              <a:ext cx="1231257" cy="2258016"/>
            </a:xfrm>
            <a:prstGeom prst="rect">
              <a:avLst/>
            </a:prstGeom>
            <a:ln w="28575">
              <a:solidFill>
                <a:schemeClr val="accent6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83" name="Group 282"/>
            <p:cNvGrpSpPr/>
            <p:nvPr/>
          </p:nvGrpSpPr>
          <p:grpSpPr>
            <a:xfrm>
              <a:off x="10089770" y="2739911"/>
              <a:ext cx="887882" cy="344561"/>
              <a:chOff x="9999409" y="1070821"/>
              <a:chExt cx="999299" cy="286924"/>
            </a:xfrm>
          </p:grpSpPr>
          <p:cxnSp>
            <p:nvCxnSpPr>
              <p:cNvPr id="257" name="Elbow Connector 256"/>
              <p:cNvCxnSpPr/>
              <p:nvPr/>
            </p:nvCxnSpPr>
            <p:spPr>
              <a:xfrm>
                <a:off x="10005759" y="1073149"/>
                <a:ext cx="992949" cy="284596"/>
              </a:xfrm>
              <a:prstGeom prst="bentConnector3">
                <a:avLst>
                  <a:gd name="adj1" fmla="val 112788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Straight Connector 277"/>
              <p:cNvCxnSpPr/>
              <p:nvPr/>
            </p:nvCxnSpPr>
            <p:spPr>
              <a:xfrm flipH="1">
                <a:off x="9999409" y="1357745"/>
                <a:ext cx="999299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Straight Connector 279"/>
              <p:cNvCxnSpPr/>
              <p:nvPr/>
            </p:nvCxnSpPr>
            <p:spPr>
              <a:xfrm flipV="1">
                <a:off x="10998708" y="1073149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Straight Connector 280"/>
              <p:cNvCxnSpPr/>
              <p:nvPr/>
            </p:nvCxnSpPr>
            <p:spPr>
              <a:xfrm flipV="1">
                <a:off x="10874014" y="1070826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Straight Connector 281"/>
              <p:cNvCxnSpPr/>
              <p:nvPr/>
            </p:nvCxnSpPr>
            <p:spPr>
              <a:xfrm flipV="1">
                <a:off x="10735465" y="1070821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4" name="Group 283"/>
            <p:cNvGrpSpPr/>
            <p:nvPr/>
          </p:nvGrpSpPr>
          <p:grpSpPr>
            <a:xfrm>
              <a:off x="10089770" y="3239251"/>
              <a:ext cx="887882" cy="344561"/>
              <a:chOff x="9999409" y="1070821"/>
              <a:chExt cx="999299" cy="286924"/>
            </a:xfrm>
          </p:grpSpPr>
          <p:cxnSp>
            <p:nvCxnSpPr>
              <p:cNvPr id="285" name="Elbow Connector 284"/>
              <p:cNvCxnSpPr/>
              <p:nvPr/>
            </p:nvCxnSpPr>
            <p:spPr>
              <a:xfrm>
                <a:off x="10005759" y="1073149"/>
                <a:ext cx="992949" cy="284596"/>
              </a:xfrm>
              <a:prstGeom prst="bentConnector3">
                <a:avLst>
                  <a:gd name="adj1" fmla="val 112788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Straight Connector 285"/>
              <p:cNvCxnSpPr/>
              <p:nvPr/>
            </p:nvCxnSpPr>
            <p:spPr>
              <a:xfrm flipH="1">
                <a:off x="9999409" y="1357745"/>
                <a:ext cx="999299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Straight Connector 286"/>
              <p:cNvCxnSpPr/>
              <p:nvPr/>
            </p:nvCxnSpPr>
            <p:spPr>
              <a:xfrm flipV="1">
                <a:off x="10998708" y="1073149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Straight Connector 287"/>
              <p:cNvCxnSpPr/>
              <p:nvPr/>
            </p:nvCxnSpPr>
            <p:spPr>
              <a:xfrm flipV="1">
                <a:off x="10874014" y="1070826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Straight Connector 288"/>
              <p:cNvCxnSpPr/>
              <p:nvPr/>
            </p:nvCxnSpPr>
            <p:spPr>
              <a:xfrm flipV="1">
                <a:off x="10735465" y="1070821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90" name="Group 289"/>
            <p:cNvGrpSpPr/>
            <p:nvPr/>
          </p:nvGrpSpPr>
          <p:grpSpPr>
            <a:xfrm>
              <a:off x="10089770" y="3750050"/>
              <a:ext cx="887882" cy="344561"/>
              <a:chOff x="9999409" y="1070821"/>
              <a:chExt cx="999299" cy="286924"/>
            </a:xfrm>
          </p:grpSpPr>
          <p:cxnSp>
            <p:nvCxnSpPr>
              <p:cNvPr id="291" name="Elbow Connector 290"/>
              <p:cNvCxnSpPr/>
              <p:nvPr/>
            </p:nvCxnSpPr>
            <p:spPr>
              <a:xfrm>
                <a:off x="10005759" y="1073149"/>
                <a:ext cx="992949" cy="284596"/>
              </a:xfrm>
              <a:prstGeom prst="bentConnector3">
                <a:avLst>
                  <a:gd name="adj1" fmla="val 112788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Straight Connector 291"/>
              <p:cNvCxnSpPr/>
              <p:nvPr/>
            </p:nvCxnSpPr>
            <p:spPr>
              <a:xfrm flipH="1">
                <a:off x="9999409" y="1357745"/>
                <a:ext cx="999299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Straight Connector 292"/>
              <p:cNvCxnSpPr/>
              <p:nvPr/>
            </p:nvCxnSpPr>
            <p:spPr>
              <a:xfrm flipV="1">
                <a:off x="10998708" y="1073149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Straight Connector 293"/>
              <p:cNvCxnSpPr/>
              <p:nvPr/>
            </p:nvCxnSpPr>
            <p:spPr>
              <a:xfrm flipV="1">
                <a:off x="10874014" y="1070826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Straight Connector 294"/>
              <p:cNvCxnSpPr/>
              <p:nvPr/>
            </p:nvCxnSpPr>
            <p:spPr>
              <a:xfrm flipV="1">
                <a:off x="10735465" y="1070821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96" name="Group 295"/>
            <p:cNvGrpSpPr/>
            <p:nvPr/>
          </p:nvGrpSpPr>
          <p:grpSpPr>
            <a:xfrm>
              <a:off x="10089770" y="4237500"/>
              <a:ext cx="887882" cy="358416"/>
              <a:chOff x="9999409" y="1059284"/>
              <a:chExt cx="999299" cy="298461"/>
            </a:xfrm>
          </p:grpSpPr>
          <p:cxnSp>
            <p:nvCxnSpPr>
              <p:cNvPr id="297" name="Elbow Connector 296"/>
              <p:cNvCxnSpPr/>
              <p:nvPr/>
            </p:nvCxnSpPr>
            <p:spPr>
              <a:xfrm>
                <a:off x="10005759" y="1073149"/>
                <a:ext cx="992949" cy="284596"/>
              </a:xfrm>
              <a:prstGeom prst="bentConnector3">
                <a:avLst>
                  <a:gd name="adj1" fmla="val 112788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Straight Connector 297"/>
              <p:cNvCxnSpPr/>
              <p:nvPr/>
            </p:nvCxnSpPr>
            <p:spPr>
              <a:xfrm flipH="1">
                <a:off x="9999409" y="1357745"/>
                <a:ext cx="999299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Straight Connector 298"/>
              <p:cNvCxnSpPr/>
              <p:nvPr/>
            </p:nvCxnSpPr>
            <p:spPr>
              <a:xfrm flipV="1">
                <a:off x="10998708" y="1073149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Straight Connector 299"/>
              <p:cNvCxnSpPr/>
              <p:nvPr/>
            </p:nvCxnSpPr>
            <p:spPr>
              <a:xfrm flipV="1">
                <a:off x="10874014" y="1059289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Straight Connector 300"/>
              <p:cNvCxnSpPr/>
              <p:nvPr/>
            </p:nvCxnSpPr>
            <p:spPr>
              <a:xfrm flipV="1">
                <a:off x="10735465" y="1059284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304" name="Straight Arrow Connector 303"/>
          <p:cNvCxnSpPr>
            <a:stCxn id="135" idx="3"/>
            <a:endCxn id="4" idx="1"/>
          </p:cNvCxnSpPr>
          <p:nvPr/>
        </p:nvCxnSpPr>
        <p:spPr>
          <a:xfrm>
            <a:off x="1965557" y="5026441"/>
            <a:ext cx="415375" cy="0"/>
          </a:xfrm>
          <a:prstGeom prst="straightConnector1">
            <a:avLst/>
          </a:prstGeom>
          <a:ln w="571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5" name="Straight Arrow Connector 304"/>
          <p:cNvCxnSpPr>
            <a:stCxn id="4" idx="3"/>
            <a:endCxn id="103" idx="1"/>
          </p:cNvCxnSpPr>
          <p:nvPr/>
        </p:nvCxnSpPr>
        <p:spPr>
          <a:xfrm>
            <a:off x="3929512" y="5026441"/>
            <a:ext cx="415374" cy="0"/>
          </a:xfrm>
          <a:prstGeom prst="straightConnector1">
            <a:avLst/>
          </a:prstGeom>
          <a:ln w="571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" name="Straight Arrow Connector 307"/>
          <p:cNvCxnSpPr>
            <a:stCxn id="103" idx="3"/>
            <a:endCxn id="71" idx="1"/>
          </p:cNvCxnSpPr>
          <p:nvPr/>
        </p:nvCxnSpPr>
        <p:spPr>
          <a:xfrm>
            <a:off x="5893466" y="5026441"/>
            <a:ext cx="415374" cy="0"/>
          </a:xfrm>
          <a:prstGeom prst="straightConnector1">
            <a:avLst/>
          </a:prstGeom>
          <a:ln w="571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1" name="Straight Arrow Connector 310"/>
          <p:cNvCxnSpPr>
            <a:stCxn id="71" idx="3"/>
            <a:endCxn id="39" idx="1"/>
          </p:cNvCxnSpPr>
          <p:nvPr/>
        </p:nvCxnSpPr>
        <p:spPr>
          <a:xfrm>
            <a:off x="7857420" y="5026441"/>
            <a:ext cx="415374" cy="0"/>
          </a:xfrm>
          <a:prstGeom prst="straightConnector1">
            <a:avLst/>
          </a:prstGeom>
          <a:ln w="571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" name="Straight Arrow Connector 313"/>
          <p:cNvCxnSpPr>
            <a:stCxn id="39" idx="3"/>
            <a:endCxn id="167" idx="1"/>
          </p:cNvCxnSpPr>
          <p:nvPr/>
        </p:nvCxnSpPr>
        <p:spPr>
          <a:xfrm>
            <a:off x="9821374" y="5026441"/>
            <a:ext cx="415374" cy="0"/>
          </a:xfrm>
          <a:prstGeom prst="straightConnector1">
            <a:avLst/>
          </a:prstGeom>
          <a:ln w="571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7" name="TextBox 316"/>
          <p:cNvSpPr txBox="1"/>
          <p:nvPr/>
        </p:nvSpPr>
        <p:spPr>
          <a:xfrm>
            <a:off x="586597" y="3312658"/>
            <a:ext cx="14116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/>
              <a:t>Programmable</a:t>
            </a:r>
          </a:p>
          <a:p>
            <a:pPr algn="ctr"/>
            <a:r>
              <a:rPr lang="en-US" sz="1600" dirty="0" smtClean="0"/>
              <a:t>Parser</a:t>
            </a:r>
            <a:endParaRPr lang="en-US" sz="1600" dirty="0"/>
          </a:p>
        </p:txBody>
      </p:sp>
      <p:sp>
        <p:nvSpPr>
          <p:cNvPr id="318" name="TextBox 317"/>
          <p:cNvSpPr txBox="1"/>
          <p:nvPr/>
        </p:nvSpPr>
        <p:spPr>
          <a:xfrm>
            <a:off x="10146574" y="3312657"/>
            <a:ext cx="14116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/>
              <a:t>Programmable</a:t>
            </a:r>
          </a:p>
          <a:p>
            <a:pPr algn="ctr"/>
            <a:r>
              <a:rPr lang="en-US" sz="1600" dirty="0" err="1" smtClean="0"/>
              <a:t>Deparser</a:t>
            </a:r>
            <a:endParaRPr lang="en-US" sz="1600" dirty="0"/>
          </a:p>
        </p:txBody>
      </p:sp>
      <p:sp>
        <p:nvSpPr>
          <p:cNvPr id="320" name="Right Brace 319"/>
          <p:cNvSpPr/>
          <p:nvPr/>
        </p:nvSpPr>
        <p:spPr>
          <a:xfrm rot="16200000">
            <a:off x="5983915" y="18002"/>
            <a:ext cx="216737" cy="7422703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1" name="TextBox 320"/>
          <p:cNvSpPr txBox="1"/>
          <p:nvPr/>
        </p:nvSpPr>
        <p:spPr>
          <a:xfrm>
            <a:off x="4455035" y="3312657"/>
            <a:ext cx="33004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smtClean="0"/>
              <a:t>Programmable Match-Action Pipeline</a:t>
            </a:r>
            <a:endParaRPr lang="en-US" sz="1600"/>
          </a:p>
        </p:txBody>
      </p:sp>
      <p:sp>
        <p:nvSpPr>
          <p:cNvPr id="179" name="Rectangle 178"/>
          <p:cNvSpPr/>
          <p:nvPr/>
        </p:nvSpPr>
        <p:spPr>
          <a:xfrm>
            <a:off x="5624269" y="235360"/>
            <a:ext cx="973394" cy="64892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I</a:t>
            </a:r>
            <a:r>
              <a:rPr lang="en-US" smtClean="0"/>
              <a:t>Pv4</a:t>
            </a:r>
            <a:endParaRPr lang="en-US"/>
          </a:p>
        </p:txBody>
      </p:sp>
      <p:sp>
        <p:nvSpPr>
          <p:cNvPr id="181" name="Rectangle 180"/>
          <p:cNvSpPr/>
          <p:nvPr/>
        </p:nvSpPr>
        <p:spPr>
          <a:xfrm>
            <a:off x="5624269" y="1256118"/>
            <a:ext cx="973394" cy="648929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IPv6</a:t>
            </a:r>
            <a:endParaRPr lang="en-US" dirty="0"/>
          </a:p>
        </p:txBody>
      </p:sp>
      <p:sp>
        <p:nvSpPr>
          <p:cNvPr id="183" name="Rectangle 182"/>
          <p:cNvSpPr/>
          <p:nvPr/>
        </p:nvSpPr>
        <p:spPr>
          <a:xfrm>
            <a:off x="3832726" y="745739"/>
            <a:ext cx="973394" cy="648929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L2</a:t>
            </a:r>
            <a:endParaRPr lang="en-US" dirty="0"/>
          </a:p>
        </p:txBody>
      </p:sp>
      <p:sp>
        <p:nvSpPr>
          <p:cNvPr id="184" name="Rectangle 183"/>
          <p:cNvSpPr/>
          <p:nvPr/>
        </p:nvSpPr>
        <p:spPr>
          <a:xfrm>
            <a:off x="7415812" y="745739"/>
            <a:ext cx="973394" cy="648929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ACL</a:t>
            </a:r>
            <a:endParaRPr lang="en-US" dirty="0"/>
          </a:p>
        </p:txBody>
      </p:sp>
      <p:cxnSp>
        <p:nvCxnSpPr>
          <p:cNvPr id="189" name="Straight Arrow Connector 188"/>
          <p:cNvCxnSpPr>
            <a:stCxn id="189" idx="1"/>
          </p:cNvCxnSpPr>
          <p:nvPr/>
        </p:nvCxnSpPr>
        <p:spPr>
          <a:xfrm flipH="1" flipV="1">
            <a:off x="3465871" y="1070203"/>
            <a:ext cx="366855" cy="1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Arrow Connector 190"/>
          <p:cNvCxnSpPr>
            <a:stCxn id="191" idx="3"/>
          </p:cNvCxnSpPr>
          <p:nvPr/>
        </p:nvCxnSpPr>
        <p:spPr>
          <a:xfrm flipV="1">
            <a:off x="8389206" y="1070203"/>
            <a:ext cx="371336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4" name="TextBox 193"/>
          <p:cNvSpPr txBox="1"/>
          <p:nvPr/>
        </p:nvSpPr>
        <p:spPr>
          <a:xfrm>
            <a:off x="6178425" y="2365415"/>
            <a:ext cx="32628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P4 Compiler</a:t>
            </a:r>
            <a:r>
              <a:rPr lang="en-US" dirty="0" smtClean="0"/>
              <a:t>: Allocates resources</a:t>
            </a:r>
          </a:p>
          <a:p>
            <a:r>
              <a:rPr lang="en-US" dirty="0" smtClean="0"/>
              <a:t>to realize the pipeline</a:t>
            </a:r>
            <a:endParaRPr lang="en-US" dirty="0"/>
          </a:p>
        </p:txBody>
      </p:sp>
      <p:sp>
        <p:nvSpPr>
          <p:cNvPr id="196" name="Rectangle 195"/>
          <p:cNvSpPr/>
          <p:nvPr/>
        </p:nvSpPr>
        <p:spPr>
          <a:xfrm>
            <a:off x="2389239" y="3897422"/>
            <a:ext cx="1548580" cy="2258016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L2</a:t>
            </a:r>
            <a:endParaRPr lang="en-US" dirty="0"/>
          </a:p>
        </p:txBody>
      </p:sp>
      <p:sp>
        <p:nvSpPr>
          <p:cNvPr id="197" name="Rectangle 196"/>
          <p:cNvSpPr/>
          <p:nvPr/>
        </p:nvSpPr>
        <p:spPr>
          <a:xfrm>
            <a:off x="4348269" y="3897422"/>
            <a:ext cx="1548580" cy="225801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IPv4</a:t>
            </a:r>
            <a:endParaRPr lang="en-US" dirty="0"/>
          </a:p>
        </p:txBody>
      </p:sp>
      <p:sp>
        <p:nvSpPr>
          <p:cNvPr id="198" name="Rectangle 197"/>
          <p:cNvSpPr/>
          <p:nvPr/>
        </p:nvSpPr>
        <p:spPr>
          <a:xfrm>
            <a:off x="6301765" y="3897417"/>
            <a:ext cx="1548580" cy="225801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IPv4</a:t>
            </a:r>
            <a:endParaRPr lang="en-US" dirty="0"/>
          </a:p>
        </p:txBody>
      </p:sp>
      <p:sp>
        <p:nvSpPr>
          <p:cNvPr id="200" name="Rectangle 199"/>
          <p:cNvSpPr/>
          <p:nvPr/>
        </p:nvSpPr>
        <p:spPr>
          <a:xfrm>
            <a:off x="8277954" y="3888902"/>
            <a:ext cx="1560651" cy="113448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ACL</a:t>
            </a:r>
            <a:endParaRPr lang="en-US" dirty="0"/>
          </a:p>
        </p:txBody>
      </p:sp>
      <p:sp>
        <p:nvSpPr>
          <p:cNvPr id="201" name="Rectangle 200"/>
          <p:cNvSpPr/>
          <p:nvPr/>
        </p:nvSpPr>
        <p:spPr>
          <a:xfrm>
            <a:off x="8277954" y="5017910"/>
            <a:ext cx="1560652" cy="113448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IPv6</a:t>
            </a:r>
            <a:endParaRPr lang="en-US" dirty="0"/>
          </a:p>
        </p:txBody>
      </p:sp>
      <p:grpSp>
        <p:nvGrpSpPr>
          <p:cNvPr id="202" name="Group 201"/>
          <p:cNvGrpSpPr/>
          <p:nvPr/>
        </p:nvGrpSpPr>
        <p:grpSpPr>
          <a:xfrm>
            <a:off x="401786" y="3952849"/>
            <a:ext cx="318659" cy="2133613"/>
            <a:chOff x="263236" y="2595099"/>
            <a:chExt cx="318659" cy="2133613"/>
          </a:xfrm>
        </p:grpSpPr>
        <p:cxnSp>
          <p:nvCxnSpPr>
            <p:cNvPr id="203" name="Straight Arrow Connector 202"/>
            <p:cNvCxnSpPr/>
            <p:nvPr/>
          </p:nvCxnSpPr>
          <p:spPr>
            <a:xfrm>
              <a:off x="263236" y="2595099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Arrow Connector 203"/>
            <p:cNvCxnSpPr/>
            <p:nvPr/>
          </p:nvCxnSpPr>
          <p:spPr>
            <a:xfrm>
              <a:off x="263236" y="2747499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Arrow Connector 204"/>
            <p:cNvCxnSpPr/>
            <p:nvPr/>
          </p:nvCxnSpPr>
          <p:spPr>
            <a:xfrm>
              <a:off x="263236" y="2899904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Arrow Connector 205"/>
            <p:cNvCxnSpPr/>
            <p:nvPr/>
          </p:nvCxnSpPr>
          <p:spPr>
            <a:xfrm>
              <a:off x="263236" y="3052304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Arrow Connector 206"/>
            <p:cNvCxnSpPr/>
            <p:nvPr/>
          </p:nvCxnSpPr>
          <p:spPr>
            <a:xfrm>
              <a:off x="263236" y="3204702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Arrow Connector 207"/>
            <p:cNvCxnSpPr/>
            <p:nvPr/>
          </p:nvCxnSpPr>
          <p:spPr>
            <a:xfrm>
              <a:off x="263236" y="3357102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Arrow Connector 208"/>
            <p:cNvCxnSpPr/>
            <p:nvPr/>
          </p:nvCxnSpPr>
          <p:spPr>
            <a:xfrm>
              <a:off x="263236" y="3509507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Arrow Connector 209"/>
            <p:cNvCxnSpPr/>
            <p:nvPr/>
          </p:nvCxnSpPr>
          <p:spPr>
            <a:xfrm>
              <a:off x="263236" y="3661907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Arrow Connector 210"/>
            <p:cNvCxnSpPr/>
            <p:nvPr/>
          </p:nvCxnSpPr>
          <p:spPr>
            <a:xfrm>
              <a:off x="263236" y="3814304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Arrow Connector 211"/>
            <p:cNvCxnSpPr/>
            <p:nvPr/>
          </p:nvCxnSpPr>
          <p:spPr>
            <a:xfrm>
              <a:off x="263236" y="3966704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Arrow Connector 212"/>
            <p:cNvCxnSpPr/>
            <p:nvPr/>
          </p:nvCxnSpPr>
          <p:spPr>
            <a:xfrm>
              <a:off x="263236" y="4119109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Arrow Connector 213"/>
            <p:cNvCxnSpPr/>
            <p:nvPr/>
          </p:nvCxnSpPr>
          <p:spPr>
            <a:xfrm>
              <a:off x="263236" y="4271509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Arrow Connector 214"/>
            <p:cNvCxnSpPr/>
            <p:nvPr/>
          </p:nvCxnSpPr>
          <p:spPr>
            <a:xfrm>
              <a:off x="263236" y="4423907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Arrow Connector 215"/>
            <p:cNvCxnSpPr/>
            <p:nvPr/>
          </p:nvCxnSpPr>
          <p:spPr>
            <a:xfrm>
              <a:off x="263236" y="4576307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Arrow Connector 216"/>
            <p:cNvCxnSpPr/>
            <p:nvPr/>
          </p:nvCxnSpPr>
          <p:spPr>
            <a:xfrm>
              <a:off x="263236" y="4728712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8" name="Group 217"/>
          <p:cNvGrpSpPr/>
          <p:nvPr/>
        </p:nvGrpSpPr>
        <p:grpSpPr>
          <a:xfrm>
            <a:off x="11472467" y="3952853"/>
            <a:ext cx="318659" cy="2133613"/>
            <a:chOff x="263236" y="2595099"/>
            <a:chExt cx="318659" cy="2133613"/>
          </a:xfrm>
        </p:grpSpPr>
        <p:cxnSp>
          <p:nvCxnSpPr>
            <p:cNvPr id="219" name="Straight Arrow Connector 218"/>
            <p:cNvCxnSpPr/>
            <p:nvPr/>
          </p:nvCxnSpPr>
          <p:spPr>
            <a:xfrm>
              <a:off x="263236" y="2595099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Arrow Connector 219"/>
            <p:cNvCxnSpPr/>
            <p:nvPr/>
          </p:nvCxnSpPr>
          <p:spPr>
            <a:xfrm>
              <a:off x="263236" y="2747499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Arrow Connector 220"/>
            <p:cNvCxnSpPr/>
            <p:nvPr/>
          </p:nvCxnSpPr>
          <p:spPr>
            <a:xfrm>
              <a:off x="263236" y="2899904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Arrow Connector 221"/>
            <p:cNvCxnSpPr/>
            <p:nvPr/>
          </p:nvCxnSpPr>
          <p:spPr>
            <a:xfrm>
              <a:off x="263236" y="3052304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Arrow Connector 222"/>
            <p:cNvCxnSpPr/>
            <p:nvPr/>
          </p:nvCxnSpPr>
          <p:spPr>
            <a:xfrm>
              <a:off x="263236" y="3204702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Arrow Connector 223"/>
            <p:cNvCxnSpPr/>
            <p:nvPr/>
          </p:nvCxnSpPr>
          <p:spPr>
            <a:xfrm>
              <a:off x="263236" y="3357102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Arrow Connector 224"/>
            <p:cNvCxnSpPr/>
            <p:nvPr/>
          </p:nvCxnSpPr>
          <p:spPr>
            <a:xfrm>
              <a:off x="263236" y="3509507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Arrow Connector 225"/>
            <p:cNvCxnSpPr/>
            <p:nvPr/>
          </p:nvCxnSpPr>
          <p:spPr>
            <a:xfrm>
              <a:off x="263236" y="3661907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Arrow Connector 226"/>
            <p:cNvCxnSpPr/>
            <p:nvPr/>
          </p:nvCxnSpPr>
          <p:spPr>
            <a:xfrm>
              <a:off x="263236" y="3814304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Arrow Connector 227"/>
            <p:cNvCxnSpPr/>
            <p:nvPr/>
          </p:nvCxnSpPr>
          <p:spPr>
            <a:xfrm>
              <a:off x="263236" y="3966704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Arrow Connector 228"/>
            <p:cNvCxnSpPr/>
            <p:nvPr/>
          </p:nvCxnSpPr>
          <p:spPr>
            <a:xfrm>
              <a:off x="263236" y="4119109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Arrow Connector 229"/>
            <p:cNvCxnSpPr/>
            <p:nvPr/>
          </p:nvCxnSpPr>
          <p:spPr>
            <a:xfrm>
              <a:off x="263236" y="4271509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Arrow Connector 230"/>
            <p:cNvCxnSpPr/>
            <p:nvPr/>
          </p:nvCxnSpPr>
          <p:spPr>
            <a:xfrm>
              <a:off x="263236" y="4423907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Arrow Connector 231"/>
            <p:cNvCxnSpPr/>
            <p:nvPr/>
          </p:nvCxnSpPr>
          <p:spPr>
            <a:xfrm>
              <a:off x="263236" y="4576307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Arrow Connector 232"/>
            <p:cNvCxnSpPr/>
            <p:nvPr/>
          </p:nvCxnSpPr>
          <p:spPr>
            <a:xfrm>
              <a:off x="263236" y="4728712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37" name="Elbow Connector 236"/>
          <p:cNvCxnSpPr>
            <a:stCxn id="183" idx="3"/>
            <a:endCxn id="179" idx="1"/>
          </p:cNvCxnSpPr>
          <p:nvPr/>
        </p:nvCxnSpPr>
        <p:spPr>
          <a:xfrm flipV="1">
            <a:off x="4806120" y="559825"/>
            <a:ext cx="818149" cy="510379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Elbow Connector 238"/>
          <p:cNvCxnSpPr>
            <a:endCxn id="181" idx="1"/>
          </p:cNvCxnSpPr>
          <p:nvPr/>
        </p:nvCxnSpPr>
        <p:spPr>
          <a:xfrm>
            <a:off x="4806120" y="1069607"/>
            <a:ext cx="818149" cy="510976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6" name="Elbow Connector 355"/>
          <p:cNvCxnSpPr>
            <a:stCxn id="179" idx="3"/>
            <a:endCxn id="184" idx="1"/>
          </p:cNvCxnSpPr>
          <p:nvPr/>
        </p:nvCxnSpPr>
        <p:spPr>
          <a:xfrm>
            <a:off x="6597663" y="559825"/>
            <a:ext cx="818149" cy="510379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0" name="Elbow Connector 359"/>
          <p:cNvCxnSpPr>
            <a:stCxn id="181" idx="3"/>
            <a:endCxn id="184" idx="1"/>
          </p:cNvCxnSpPr>
          <p:nvPr/>
        </p:nvCxnSpPr>
        <p:spPr>
          <a:xfrm flipV="1">
            <a:off x="6597663" y="1070204"/>
            <a:ext cx="818149" cy="510379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5515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traight Connector 23"/>
          <p:cNvCxnSpPr/>
          <p:nvPr/>
        </p:nvCxnSpPr>
        <p:spPr>
          <a:xfrm>
            <a:off x="1422609" y="2369889"/>
            <a:ext cx="3869" cy="2693012"/>
          </a:xfrm>
          <a:prstGeom prst="line">
            <a:avLst/>
          </a:prstGeom>
          <a:ln w="38100">
            <a:solidFill>
              <a:srgbClr val="C00000"/>
            </a:solidFill>
            <a:prstDash val="sys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7" name="Document 26"/>
          <p:cNvSpPr/>
          <p:nvPr/>
        </p:nvSpPr>
        <p:spPr>
          <a:xfrm>
            <a:off x="5407613" y="410186"/>
            <a:ext cx="1384809" cy="771829"/>
          </a:xfrm>
          <a:prstGeom prst="flowChartDocumen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forward.p4</a:t>
            </a:r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28" name="Document 27"/>
          <p:cNvSpPr/>
          <p:nvPr/>
        </p:nvSpPr>
        <p:spPr>
          <a:xfrm>
            <a:off x="5371441" y="5949781"/>
            <a:ext cx="1384809" cy="771829"/>
          </a:xfrm>
          <a:prstGeom prst="flowChartDocumen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arch.p4</a:t>
            </a:r>
          </a:p>
        </p:txBody>
      </p:sp>
      <p:cxnSp>
        <p:nvCxnSpPr>
          <p:cNvPr id="34" name="Straight Arrow Connector 33"/>
          <p:cNvCxnSpPr>
            <a:stCxn id="27" idx="2"/>
          </p:cNvCxnSpPr>
          <p:nvPr/>
        </p:nvCxnSpPr>
        <p:spPr>
          <a:xfrm flipH="1">
            <a:off x="2801392" y="1130989"/>
            <a:ext cx="3298626" cy="13500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27" idx="2"/>
            <a:endCxn id="2" idx="0"/>
          </p:cNvCxnSpPr>
          <p:nvPr/>
        </p:nvCxnSpPr>
        <p:spPr>
          <a:xfrm flipH="1">
            <a:off x="6086253" y="1130989"/>
            <a:ext cx="13765" cy="1357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28" idx="0"/>
          </p:cNvCxnSpPr>
          <p:nvPr/>
        </p:nvCxnSpPr>
        <p:spPr>
          <a:xfrm flipH="1" flipV="1">
            <a:off x="204405" y="5076423"/>
            <a:ext cx="5859441" cy="87335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28" idx="0"/>
          </p:cNvCxnSpPr>
          <p:nvPr/>
        </p:nvCxnSpPr>
        <p:spPr>
          <a:xfrm flipH="1" flipV="1">
            <a:off x="1426478" y="5047762"/>
            <a:ext cx="4637368" cy="90201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28" idx="0"/>
          </p:cNvCxnSpPr>
          <p:nvPr/>
        </p:nvCxnSpPr>
        <p:spPr>
          <a:xfrm flipH="1" flipV="1">
            <a:off x="4165900" y="5062901"/>
            <a:ext cx="1897946" cy="8868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28" idx="0"/>
          </p:cNvCxnSpPr>
          <p:nvPr/>
        </p:nvCxnSpPr>
        <p:spPr>
          <a:xfrm flipH="1" flipV="1">
            <a:off x="5357586" y="5062901"/>
            <a:ext cx="706260" cy="8868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28" idx="0"/>
          </p:cNvCxnSpPr>
          <p:nvPr/>
        </p:nvCxnSpPr>
        <p:spPr>
          <a:xfrm flipV="1">
            <a:off x="6063846" y="5042216"/>
            <a:ext cx="746875" cy="90756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stCxn id="28" idx="0"/>
          </p:cNvCxnSpPr>
          <p:nvPr/>
        </p:nvCxnSpPr>
        <p:spPr>
          <a:xfrm flipV="1">
            <a:off x="6063846" y="5058831"/>
            <a:ext cx="1966701" cy="89095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>
            <a:stCxn id="28" idx="0"/>
          </p:cNvCxnSpPr>
          <p:nvPr/>
        </p:nvCxnSpPr>
        <p:spPr>
          <a:xfrm flipV="1">
            <a:off x="6063846" y="5057339"/>
            <a:ext cx="4682769" cy="89244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>
            <a:stCxn id="28" idx="0"/>
          </p:cNvCxnSpPr>
          <p:nvPr/>
        </p:nvCxnSpPr>
        <p:spPr>
          <a:xfrm flipV="1">
            <a:off x="6063846" y="5057339"/>
            <a:ext cx="5866098" cy="89244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Google Shape;905;p105"/>
          <p:cNvSpPr txBox="1"/>
          <p:nvPr/>
        </p:nvSpPr>
        <p:spPr>
          <a:xfrm>
            <a:off x="5383161" y="2494523"/>
            <a:ext cx="1635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FFFFF"/>
                </a:solidFill>
              </a:rPr>
              <a:t>Fixed function</a:t>
            </a:r>
            <a:endParaRPr sz="1600" b="1" dirty="0">
              <a:solidFill>
                <a:srgbClr val="FFFFFF"/>
              </a:solidFill>
            </a:endParaRPr>
          </a:p>
        </p:txBody>
      </p:sp>
      <p:sp>
        <p:nvSpPr>
          <p:cNvPr id="67" name="Google Shape;905;p105"/>
          <p:cNvSpPr txBox="1"/>
          <p:nvPr/>
        </p:nvSpPr>
        <p:spPr>
          <a:xfrm>
            <a:off x="5418460" y="2494523"/>
            <a:ext cx="1635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 smtClean="0">
                <a:solidFill>
                  <a:srgbClr val="FFFFFF"/>
                </a:solidFill>
              </a:rPr>
              <a:t>Traffic Manager</a:t>
            </a:r>
            <a:endParaRPr sz="1600" b="1" dirty="0">
              <a:solidFill>
                <a:srgbClr val="FFFFFF"/>
              </a:solidFill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283822" y="2494523"/>
            <a:ext cx="1098522" cy="2258016"/>
            <a:chOff x="506862" y="2539679"/>
            <a:chExt cx="1098522" cy="2258016"/>
          </a:xfrm>
        </p:grpSpPr>
        <p:sp>
          <p:nvSpPr>
            <p:cNvPr id="32" name="Rectangle 31"/>
            <p:cNvSpPr/>
            <p:nvPr/>
          </p:nvSpPr>
          <p:spPr>
            <a:xfrm>
              <a:off x="506862" y="2539679"/>
              <a:ext cx="1098522" cy="225801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3" name="Curved Connector 32"/>
            <p:cNvCxnSpPr/>
            <p:nvPr/>
          </p:nvCxnSpPr>
          <p:spPr>
            <a:xfrm rot="16200000" flipH="1">
              <a:off x="753136" y="2745841"/>
              <a:ext cx="441197" cy="508863"/>
            </a:xfrm>
            <a:prstGeom prst="curvedConnector3">
              <a:avLst>
                <a:gd name="adj1" fmla="val -20412"/>
              </a:avLst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urved Connector 34"/>
            <p:cNvCxnSpPr/>
            <p:nvPr/>
          </p:nvCxnSpPr>
          <p:spPr>
            <a:xfrm rot="5400000">
              <a:off x="477502" y="3324478"/>
              <a:ext cx="481807" cy="1799"/>
            </a:xfrm>
            <a:prstGeom prst="curvedConnector3">
              <a:avLst/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urved Connector 35"/>
            <p:cNvCxnSpPr/>
            <p:nvPr/>
          </p:nvCxnSpPr>
          <p:spPr>
            <a:xfrm flipH="1">
              <a:off x="1336566" y="3373271"/>
              <a:ext cx="44900" cy="107763"/>
            </a:xfrm>
            <a:prstGeom prst="curvedConnector4">
              <a:avLst>
                <a:gd name="adj1" fmla="val -416561"/>
                <a:gd name="adj2" fmla="val 250701"/>
              </a:avLst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urved Connector 37"/>
            <p:cNvCxnSpPr/>
            <p:nvPr/>
          </p:nvCxnSpPr>
          <p:spPr>
            <a:xfrm rot="5400000">
              <a:off x="678867" y="3672709"/>
              <a:ext cx="696339" cy="402263"/>
            </a:xfrm>
            <a:prstGeom prst="curvedConnector3">
              <a:avLst>
                <a:gd name="adj1" fmla="val 50000"/>
              </a:avLst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urved Connector 38"/>
            <p:cNvCxnSpPr/>
            <p:nvPr/>
          </p:nvCxnSpPr>
          <p:spPr>
            <a:xfrm rot="16200000" flipH="1">
              <a:off x="756487" y="3827412"/>
              <a:ext cx="616678" cy="388044"/>
            </a:xfrm>
            <a:prstGeom prst="curvedConnector3">
              <a:avLst/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urved Connector 39"/>
            <p:cNvCxnSpPr/>
            <p:nvPr/>
          </p:nvCxnSpPr>
          <p:spPr>
            <a:xfrm rot="10800000">
              <a:off x="870804" y="4329773"/>
              <a:ext cx="234744" cy="152400"/>
            </a:xfrm>
            <a:prstGeom prst="curvedConnector3">
              <a:avLst/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Oval 40"/>
            <p:cNvSpPr/>
            <p:nvPr/>
          </p:nvSpPr>
          <p:spPr>
            <a:xfrm>
              <a:off x="566004" y="2779674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/>
            <p:cNvSpPr/>
            <p:nvPr/>
          </p:nvSpPr>
          <p:spPr>
            <a:xfrm>
              <a:off x="1074867" y="3220871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/>
            <p:cNvSpPr/>
            <p:nvPr/>
          </p:nvSpPr>
          <p:spPr>
            <a:xfrm>
              <a:off x="564205" y="3566281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/>
            <p:cNvSpPr/>
            <p:nvPr/>
          </p:nvSpPr>
          <p:spPr>
            <a:xfrm>
              <a:off x="1105548" y="4329773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/>
            <p:cNvSpPr/>
            <p:nvPr/>
          </p:nvSpPr>
          <p:spPr>
            <a:xfrm>
              <a:off x="564205" y="4177373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6" name="Group 75"/>
          <p:cNvGrpSpPr/>
          <p:nvPr/>
        </p:nvGrpSpPr>
        <p:grpSpPr>
          <a:xfrm>
            <a:off x="1487770" y="2494523"/>
            <a:ext cx="1276257" cy="2258016"/>
            <a:chOff x="3055028" y="2539679"/>
            <a:chExt cx="1276257" cy="2258016"/>
          </a:xfrm>
        </p:grpSpPr>
        <p:sp>
          <p:nvSpPr>
            <p:cNvPr id="77" name="Rectangle 76"/>
            <p:cNvSpPr/>
            <p:nvPr/>
          </p:nvSpPr>
          <p:spPr>
            <a:xfrm>
              <a:off x="3055028" y="2539679"/>
              <a:ext cx="1276257" cy="2258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rgbClr val="5B9BD5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78" name="Group 77"/>
            <p:cNvGrpSpPr/>
            <p:nvPr/>
          </p:nvGrpSpPr>
          <p:grpSpPr>
            <a:xfrm>
              <a:off x="3149162" y="2608954"/>
              <a:ext cx="1113502" cy="307777"/>
              <a:chOff x="3149162" y="2608954"/>
              <a:chExt cx="1113502" cy="307777"/>
            </a:xfrm>
          </p:grpSpPr>
          <p:sp>
            <p:nvSpPr>
              <p:cNvPr id="104" name="Rectangle 103"/>
              <p:cNvSpPr/>
              <p:nvPr/>
            </p:nvSpPr>
            <p:spPr>
              <a:xfrm>
                <a:off x="3149162" y="2612592"/>
                <a:ext cx="667767" cy="29616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05" name="Group 104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106" name="Trapezoid 105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07" name="TextBox 106"/>
                <p:cNvSpPr txBox="1"/>
                <p:nvPr/>
              </p:nvSpPr>
              <p:spPr>
                <a:xfrm>
                  <a:off x="3983263" y="2608954"/>
                  <a:ext cx="18473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79" name="Group 78"/>
            <p:cNvGrpSpPr/>
            <p:nvPr/>
          </p:nvGrpSpPr>
          <p:grpSpPr>
            <a:xfrm>
              <a:off x="3149161" y="2972151"/>
              <a:ext cx="1113503" cy="321632"/>
              <a:chOff x="3149161" y="2608954"/>
              <a:chExt cx="1113503" cy="321632"/>
            </a:xfrm>
          </p:grpSpPr>
          <p:sp>
            <p:nvSpPr>
              <p:cNvPr id="100" name="Rectangle 99"/>
              <p:cNvSpPr/>
              <p:nvPr/>
            </p:nvSpPr>
            <p:spPr>
              <a:xfrm>
                <a:off x="3149161" y="2612591"/>
                <a:ext cx="667768" cy="31799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01" name="Group 100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102" name="Trapezoid 101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03" name="TextBox 102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80" name="Group 79"/>
            <p:cNvGrpSpPr/>
            <p:nvPr/>
          </p:nvGrpSpPr>
          <p:grpSpPr>
            <a:xfrm>
              <a:off x="3149161" y="3342623"/>
              <a:ext cx="1113503" cy="319284"/>
              <a:chOff x="3149161" y="2608954"/>
              <a:chExt cx="1113503" cy="319284"/>
            </a:xfrm>
          </p:grpSpPr>
          <p:sp>
            <p:nvSpPr>
              <p:cNvPr id="96" name="Rectangle 95"/>
              <p:cNvSpPr/>
              <p:nvPr/>
            </p:nvSpPr>
            <p:spPr>
              <a:xfrm>
                <a:off x="3149161" y="2612592"/>
                <a:ext cx="667768" cy="31564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97" name="Group 96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98" name="Trapezoid 97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99" name="TextBox 98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81" name="Group 80"/>
            <p:cNvGrpSpPr/>
            <p:nvPr/>
          </p:nvGrpSpPr>
          <p:grpSpPr>
            <a:xfrm>
              <a:off x="3149161" y="3713095"/>
              <a:ext cx="1113503" cy="307777"/>
              <a:chOff x="3149161" y="2608954"/>
              <a:chExt cx="1113503" cy="307777"/>
            </a:xfrm>
          </p:grpSpPr>
          <p:sp>
            <p:nvSpPr>
              <p:cNvPr id="92" name="Rectangle 91"/>
              <p:cNvSpPr/>
              <p:nvPr/>
            </p:nvSpPr>
            <p:spPr>
              <a:xfrm>
                <a:off x="3149161" y="2612592"/>
                <a:ext cx="667768" cy="30413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93" name="Group 92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94" name="Trapezoid 93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95" name="TextBox 94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82" name="Group 81"/>
            <p:cNvGrpSpPr/>
            <p:nvPr/>
          </p:nvGrpSpPr>
          <p:grpSpPr>
            <a:xfrm>
              <a:off x="3149161" y="4078905"/>
              <a:ext cx="1113503" cy="307777"/>
              <a:chOff x="3149161" y="2608954"/>
              <a:chExt cx="1113503" cy="307777"/>
            </a:xfrm>
          </p:grpSpPr>
          <p:sp>
            <p:nvSpPr>
              <p:cNvPr id="88" name="Rectangle 87"/>
              <p:cNvSpPr/>
              <p:nvPr/>
            </p:nvSpPr>
            <p:spPr>
              <a:xfrm>
                <a:off x="3149161" y="2612592"/>
                <a:ext cx="667768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89" name="Group 88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90" name="Trapezoid 89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91" name="TextBox 90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83" name="Group 82"/>
            <p:cNvGrpSpPr/>
            <p:nvPr/>
          </p:nvGrpSpPr>
          <p:grpSpPr>
            <a:xfrm>
              <a:off x="3146255" y="4430861"/>
              <a:ext cx="1116409" cy="308800"/>
              <a:chOff x="3146255" y="2607931"/>
              <a:chExt cx="1116409" cy="308800"/>
            </a:xfrm>
          </p:grpSpPr>
          <p:sp>
            <p:nvSpPr>
              <p:cNvPr id="84" name="Rectangle 83"/>
              <p:cNvSpPr/>
              <p:nvPr/>
            </p:nvSpPr>
            <p:spPr>
              <a:xfrm>
                <a:off x="3146255" y="2607931"/>
                <a:ext cx="670674" cy="29130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85" name="Group 84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86" name="Trapezoid 85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87" name="TextBox 86"/>
                <p:cNvSpPr txBox="1"/>
                <p:nvPr/>
              </p:nvSpPr>
              <p:spPr>
                <a:xfrm>
                  <a:off x="3983263" y="2608954"/>
                  <a:ext cx="18473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</p:grpSp>
      <p:grpSp>
        <p:nvGrpSpPr>
          <p:cNvPr id="108" name="Group 107"/>
          <p:cNvGrpSpPr/>
          <p:nvPr/>
        </p:nvGrpSpPr>
        <p:grpSpPr>
          <a:xfrm>
            <a:off x="2832568" y="2494523"/>
            <a:ext cx="1276257" cy="2258016"/>
            <a:chOff x="3055028" y="2539679"/>
            <a:chExt cx="1276257" cy="2258016"/>
          </a:xfrm>
        </p:grpSpPr>
        <p:sp>
          <p:nvSpPr>
            <p:cNvPr id="109" name="Rectangle 108"/>
            <p:cNvSpPr/>
            <p:nvPr/>
          </p:nvSpPr>
          <p:spPr>
            <a:xfrm>
              <a:off x="3055028" y="2539679"/>
              <a:ext cx="1276257" cy="2258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rgbClr val="5B9BD5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0" name="Group 109"/>
            <p:cNvGrpSpPr/>
            <p:nvPr/>
          </p:nvGrpSpPr>
          <p:grpSpPr>
            <a:xfrm>
              <a:off x="3149162" y="2608954"/>
              <a:ext cx="1113502" cy="307777"/>
              <a:chOff x="3149162" y="2608954"/>
              <a:chExt cx="1113502" cy="307777"/>
            </a:xfrm>
          </p:grpSpPr>
          <p:sp>
            <p:nvSpPr>
              <p:cNvPr id="136" name="Rectangle 135"/>
              <p:cNvSpPr/>
              <p:nvPr/>
            </p:nvSpPr>
            <p:spPr>
              <a:xfrm>
                <a:off x="3149162" y="2612592"/>
                <a:ext cx="667767" cy="29616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37" name="Group 136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138" name="Trapezoid 137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39" name="TextBox 138"/>
                <p:cNvSpPr txBox="1"/>
                <p:nvPr/>
              </p:nvSpPr>
              <p:spPr>
                <a:xfrm>
                  <a:off x="3983263" y="2608954"/>
                  <a:ext cx="18473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111" name="Group 110"/>
            <p:cNvGrpSpPr/>
            <p:nvPr/>
          </p:nvGrpSpPr>
          <p:grpSpPr>
            <a:xfrm>
              <a:off x="3149161" y="2972151"/>
              <a:ext cx="1113503" cy="321632"/>
              <a:chOff x="3149161" y="2608954"/>
              <a:chExt cx="1113503" cy="321632"/>
            </a:xfrm>
          </p:grpSpPr>
          <p:sp>
            <p:nvSpPr>
              <p:cNvPr id="132" name="Rectangle 131"/>
              <p:cNvSpPr/>
              <p:nvPr/>
            </p:nvSpPr>
            <p:spPr>
              <a:xfrm>
                <a:off x="3149161" y="2612591"/>
                <a:ext cx="667768" cy="31799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33" name="Group 132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134" name="Trapezoid 133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35" name="TextBox 134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112" name="Group 111"/>
            <p:cNvGrpSpPr/>
            <p:nvPr/>
          </p:nvGrpSpPr>
          <p:grpSpPr>
            <a:xfrm>
              <a:off x="3149161" y="3342623"/>
              <a:ext cx="1113503" cy="319284"/>
              <a:chOff x="3149161" y="2608954"/>
              <a:chExt cx="1113503" cy="319284"/>
            </a:xfrm>
          </p:grpSpPr>
          <p:sp>
            <p:nvSpPr>
              <p:cNvPr id="128" name="Rectangle 127"/>
              <p:cNvSpPr/>
              <p:nvPr/>
            </p:nvSpPr>
            <p:spPr>
              <a:xfrm>
                <a:off x="3149161" y="2612592"/>
                <a:ext cx="667768" cy="31564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29" name="Group 128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130" name="Trapezoid 129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31" name="TextBox 130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113" name="Group 112"/>
            <p:cNvGrpSpPr/>
            <p:nvPr/>
          </p:nvGrpSpPr>
          <p:grpSpPr>
            <a:xfrm>
              <a:off x="3149161" y="3713095"/>
              <a:ext cx="1113503" cy="307777"/>
              <a:chOff x="3149161" y="2608954"/>
              <a:chExt cx="1113503" cy="307777"/>
            </a:xfrm>
          </p:grpSpPr>
          <p:sp>
            <p:nvSpPr>
              <p:cNvPr id="124" name="Rectangle 123"/>
              <p:cNvSpPr/>
              <p:nvPr/>
            </p:nvSpPr>
            <p:spPr>
              <a:xfrm>
                <a:off x="3149161" y="2612592"/>
                <a:ext cx="667768" cy="30413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25" name="Group 124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126" name="Trapezoid 125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27" name="TextBox 126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114" name="Group 113"/>
            <p:cNvGrpSpPr/>
            <p:nvPr/>
          </p:nvGrpSpPr>
          <p:grpSpPr>
            <a:xfrm>
              <a:off x="3149161" y="4078905"/>
              <a:ext cx="1113503" cy="307777"/>
              <a:chOff x="3149161" y="2608954"/>
              <a:chExt cx="1113503" cy="307777"/>
            </a:xfrm>
          </p:grpSpPr>
          <p:sp>
            <p:nvSpPr>
              <p:cNvPr id="120" name="Rectangle 119"/>
              <p:cNvSpPr/>
              <p:nvPr/>
            </p:nvSpPr>
            <p:spPr>
              <a:xfrm>
                <a:off x="3149161" y="2612592"/>
                <a:ext cx="667768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21" name="Group 120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122" name="Trapezoid 121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23" name="TextBox 122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115" name="Group 114"/>
            <p:cNvGrpSpPr/>
            <p:nvPr/>
          </p:nvGrpSpPr>
          <p:grpSpPr>
            <a:xfrm>
              <a:off x="3146255" y="4430861"/>
              <a:ext cx="1116409" cy="308800"/>
              <a:chOff x="3146255" y="2607931"/>
              <a:chExt cx="1116409" cy="308800"/>
            </a:xfrm>
          </p:grpSpPr>
          <p:sp>
            <p:nvSpPr>
              <p:cNvPr id="116" name="Rectangle 115"/>
              <p:cNvSpPr/>
              <p:nvPr/>
            </p:nvSpPr>
            <p:spPr>
              <a:xfrm>
                <a:off x="3146255" y="2607931"/>
                <a:ext cx="670674" cy="29130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17" name="Group 116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118" name="Trapezoid 117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19" name="TextBox 118"/>
                <p:cNvSpPr txBox="1"/>
                <p:nvPr/>
              </p:nvSpPr>
              <p:spPr>
                <a:xfrm>
                  <a:off x="3983263" y="2608954"/>
                  <a:ext cx="18473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</p:grpSp>
      <p:grpSp>
        <p:nvGrpSpPr>
          <p:cNvPr id="140" name="Group 139"/>
          <p:cNvGrpSpPr/>
          <p:nvPr/>
        </p:nvGrpSpPr>
        <p:grpSpPr>
          <a:xfrm>
            <a:off x="8095444" y="2494523"/>
            <a:ext cx="1276257" cy="2258016"/>
            <a:chOff x="3055028" y="2539679"/>
            <a:chExt cx="1276257" cy="2258016"/>
          </a:xfrm>
        </p:grpSpPr>
        <p:sp>
          <p:nvSpPr>
            <p:cNvPr id="141" name="Rectangle 140"/>
            <p:cNvSpPr/>
            <p:nvPr/>
          </p:nvSpPr>
          <p:spPr>
            <a:xfrm>
              <a:off x="3055028" y="2539679"/>
              <a:ext cx="1276257" cy="2258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rgbClr val="5B9BD5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42" name="Group 141"/>
            <p:cNvGrpSpPr/>
            <p:nvPr/>
          </p:nvGrpSpPr>
          <p:grpSpPr>
            <a:xfrm>
              <a:off x="3149162" y="2608954"/>
              <a:ext cx="1113502" cy="307777"/>
              <a:chOff x="3149162" y="2608954"/>
              <a:chExt cx="1113502" cy="307777"/>
            </a:xfrm>
          </p:grpSpPr>
          <p:sp>
            <p:nvSpPr>
              <p:cNvPr id="168" name="Rectangle 167"/>
              <p:cNvSpPr/>
              <p:nvPr/>
            </p:nvSpPr>
            <p:spPr>
              <a:xfrm>
                <a:off x="3149162" y="2612592"/>
                <a:ext cx="667767" cy="29616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69" name="Group 168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170" name="Trapezoid 169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71" name="TextBox 170"/>
                <p:cNvSpPr txBox="1"/>
                <p:nvPr/>
              </p:nvSpPr>
              <p:spPr>
                <a:xfrm>
                  <a:off x="3983263" y="2608954"/>
                  <a:ext cx="18473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143" name="Group 142"/>
            <p:cNvGrpSpPr/>
            <p:nvPr/>
          </p:nvGrpSpPr>
          <p:grpSpPr>
            <a:xfrm>
              <a:off x="3149161" y="2972151"/>
              <a:ext cx="1113503" cy="321632"/>
              <a:chOff x="3149161" y="2608954"/>
              <a:chExt cx="1113503" cy="321632"/>
            </a:xfrm>
          </p:grpSpPr>
          <p:sp>
            <p:nvSpPr>
              <p:cNvPr id="164" name="Rectangle 163"/>
              <p:cNvSpPr/>
              <p:nvPr/>
            </p:nvSpPr>
            <p:spPr>
              <a:xfrm>
                <a:off x="3149161" y="2612591"/>
                <a:ext cx="667768" cy="31799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65" name="Group 164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166" name="Trapezoid 165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67" name="TextBox 166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144" name="Group 143"/>
            <p:cNvGrpSpPr/>
            <p:nvPr/>
          </p:nvGrpSpPr>
          <p:grpSpPr>
            <a:xfrm>
              <a:off x="3149161" y="3342623"/>
              <a:ext cx="1113503" cy="319284"/>
              <a:chOff x="3149161" y="2608954"/>
              <a:chExt cx="1113503" cy="319284"/>
            </a:xfrm>
          </p:grpSpPr>
          <p:sp>
            <p:nvSpPr>
              <p:cNvPr id="160" name="Rectangle 159"/>
              <p:cNvSpPr/>
              <p:nvPr/>
            </p:nvSpPr>
            <p:spPr>
              <a:xfrm>
                <a:off x="3149161" y="2612592"/>
                <a:ext cx="667768" cy="31564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61" name="Group 160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162" name="Trapezoid 161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63" name="TextBox 162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145" name="Group 144"/>
            <p:cNvGrpSpPr/>
            <p:nvPr/>
          </p:nvGrpSpPr>
          <p:grpSpPr>
            <a:xfrm>
              <a:off x="3149161" y="3713095"/>
              <a:ext cx="1113503" cy="307777"/>
              <a:chOff x="3149161" y="2608954"/>
              <a:chExt cx="1113503" cy="307777"/>
            </a:xfrm>
          </p:grpSpPr>
          <p:sp>
            <p:nvSpPr>
              <p:cNvPr id="156" name="Rectangle 155"/>
              <p:cNvSpPr/>
              <p:nvPr/>
            </p:nvSpPr>
            <p:spPr>
              <a:xfrm>
                <a:off x="3149161" y="2612592"/>
                <a:ext cx="667768" cy="30413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57" name="Group 156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158" name="Trapezoid 157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59" name="TextBox 158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146" name="Group 145"/>
            <p:cNvGrpSpPr/>
            <p:nvPr/>
          </p:nvGrpSpPr>
          <p:grpSpPr>
            <a:xfrm>
              <a:off x="3149161" y="4078905"/>
              <a:ext cx="1113503" cy="307777"/>
              <a:chOff x="3149161" y="2608954"/>
              <a:chExt cx="1113503" cy="307777"/>
            </a:xfrm>
          </p:grpSpPr>
          <p:sp>
            <p:nvSpPr>
              <p:cNvPr id="152" name="Rectangle 151"/>
              <p:cNvSpPr/>
              <p:nvPr/>
            </p:nvSpPr>
            <p:spPr>
              <a:xfrm>
                <a:off x="3149161" y="2612592"/>
                <a:ext cx="667768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53" name="Group 152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154" name="Trapezoid 153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55" name="TextBox 154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147" name="Group 146"/>
            <p:cNvGrpSpPr/>
            <p:nvPr/>
          </p:nvGrpSpPr>
          <p:grpSpPr>
            <a:xfrm>
              <a:off x="3146255" y="4430861"/>
              <a:ext cx="1116409" cy="308800"/>
              <a:chOff x="3146255" y="2607931"/>
              <a:chExt cx="1116409" cy="308800"/>
            </a:xfrm>
          </p:grpSpPr>
          <p:sp>
            <p:nvSpPr>
              <p:cNvPr id="148" name="Rectangle 147"/>
              <p:cNvSpPr/>
              <p:nvPr/>
            </p:nvSpPr>
            <p:spPr>
              <a:xfrm>
                <a:off x="3146255" y="2607931"/>
                <a:ext cx="670674" cy="29130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49" name="Group 148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150" name="Trapezoid 149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51" name="TextBox 150"/>
                <p:cNvSpPr txBox="1"/>
                <p:nvPr/>
              </p:nvSpPr>
              <p:spPr>
                <a:xfrm>
                  <a:off x="3983263" y="2608954"/>
                  <a:ext cx="18473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</p:grpSp>
      <p:grpSp>
        <p:nvGrpSpPr>
          <p:cNvPr id="172" name="Group 171"/>
          <p:cNvGrpSpPr/>
          <p:nvPr/>
        </p:nvGrpSpPr>
        <p:grpSpPr>
          <a:xfrm>
            <a:off x="9424695" y="2494523"/>
            <a:ext cx="1276257" cy="2258016"/>
            <a:chOff x="3055028" y="2539679"/>
            <a:chExt cx="1276257" cy="2258016"/>
          </a:xfrm>
        </p:grpSpPr>
        <p:sp>
          <p:nvSpPr>
            <p:cNvPr id="173" name="Rectangle 172"/>
            <p:cNvSpPr/>
            <p:nvPr/>
          </p:nvSpPr>
          <p:spPr>
            <a:xfrm>
              <a:off x="3055028" y="2539679"/>
              <a:ext cx="1276257" cy="2258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rgbClr val="5B9BD5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74" name="Group 173"/>
            <p:cNvGrpSpPr/>
            <p:nvPr/>
          </p:nvGrpSpPr>
          <p:grpSpPr>
            <a:xfrm>
              <a:off x="3149162" y="2608954"/>
              <a:ext cx="1113502" cy="307777"/>
              <a:chOff x="3149162" y="2608954"/>
              <a:chExt cx="1113502" cy="307777"/>
            </a:xfrm>
          </p:grpSpPr>
          <p:sp>
            <p:nvSpPr>
              <p:cNvPr id="200" name="Rectangle 199"/>
              <p:cNvSpPr/>
              <p:nvPr/>
            </p:nvSpPr>
            <p:spPr>
              <a:xfrm>
                <a:off x="3149162" y="2612592"/>
                <a:ext cx="667767" cy="29616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01" name="Group 200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202" name="Trapezoid 201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03" name="TextBox 202"/>
                <p:cNvSpPr txBox="1"/>
                <p:nvPr/>
              </p:nvSpPr>
              <p:spPr>
                <a:xfrm>
                  <a:off x="3983263" y="2608954"/>
                  <a:ext cx="18473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175" name="Group 174"/>
            <p:cNvGrpSpPr/>
            <p:nvPr/>
          </p:nvGrpSpPr>
          <p:grpSpPr>
            <a:xfrm>
              <a:off x="3149161" y="2972151"/>
              <a:ext cx="1113503" cy="321632"/>
              <a:chOff x="3149161" y="2608954"/>
              <a:chExt cx="1113503" cy="321632"/>
            </a:xfrm>
          </p:grpSpPr>
          <p:sp>
            <p:nvSpPr>
              <p:cNvPr id="196" name="Rectangle 195"/>
              <p:cNvSpPr/>
              <p:nvPr/>
            </p:nvSpPr>
            <p:spPr>
              <a:xfrm>
                <a:off x="3149161" y="2612591"/>
                <a:ext cx="667768" cy="31799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97" name="Group 196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198" name="Trapezoid 197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99" name="TextBox 198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176" name="Group 175"/>
            <p:cNvGrpSpPr/>
            <p:nvPr/>
          </p:nvGrpSpPr>
          <p:grpSpPr>
            <a:xfrm>
              <a:off x="3149161" y="3342623"/>
              <a:ext cx="1113503" cy="319284"/>
              <a:chOff x="3149161" y="2608954"/>
              <a:chExt cx="1113503" cy="319284"/>
            </a:xfrm>
          </p:grpSpPr>
          <p:sp>
            <p:nvSpPr>
              <p:cNvPr id="192" name="Rectangle 191"/>
              <p:cNvSpPr/>
              <p:nvPr/>
            </p:nvSpPr>
            <p:spPr>
              <a:xfrm>
                <a:off x="3149161" y="2612592"/>
                <a:ext cx="667768" cy="31564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93" name="Group 192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194" name="Trapezoid 193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95" name="TextBox 194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177" name="Group 176"/>
            <p:cNvGrpSpPr/>
            <p:nvPr/>
          </p:nvGrpSpPr>
          <p:grpSpPr>
            <a:xfrm>
              <a:off x="3149161" y="3713095"/>
              <a:ext cx="1113503" cy="307777"/>
              <a:chOff x="3149161" y="2608954"/>
              <a:chExt cx="1113503" cy="307777"/>
            </a:xfrm>
          </p:grpSpPr>
          <p:sp>
            <p:nvSpPr>
              <p:cNvPr id="188" name="Rectangle 187"/>
              <p:cNvSpPr/>
              <p:nvPr/>
            </p:nvSpPr>
            <p:spPr>
              <a:xfrm>
                <a:off x="3149161" y="2612592"/>
                <a:ext cx="667768" cy="30413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89" name="Group 188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190" name="Trapezoid 189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91" name="TextBox 190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178" name="Group 177"/>
            <p:cNvGrpSpPr/>
            <p:nvPr/>
          </p:nvGrpSpPr>
          <p:grpSpPr>
            <a:xfrm>
              <a:off x="3149161" y="4078905"/>
              <a:ext cx="1113503" cy="307777"/>
              <a:chOff x="3149161" y="2608954"/>
              <a:chExt cx="1113503" cy="307777"/>
            </a:xfrm>
          </p:grpSpPr>
          <p:sp>
            <p:nvSpPr>
              <p:cNvPr id="184" name="Rectangle 183"/>
              <p:cNvSpPr/>
              <p:nvPr/>
            </p:nvSpPr>
            <p:spPr>
              <a:xfrm>
                <a:off x="3149161" y="2612592"/>
                <a:ext cx="667768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85" name="Group 184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186" name="Trapezoid 185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87" name="TextBox 186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179" name="Group 178"/>
            <p:cNvGrpSpPr/>
            <p:nvPr/>
          </p:nvGrpSpPr>
          <p:grpSpPr>
            <a:xfrm>
              <a:off x="3146255" y="4430861"/>
              <a:ext cx="1116409" cy="308800"/>
              <a:chOff x="3146255" y="2607931"/>
              <a:chExt cx="1116409" cy="308800"/>
            </a:xfrm>
          </p:grpSpPr>
          <p:sp>
            <p:nvSpPr>
              <p:cNvPr id="180" name="Rectangle 179"/>
              <p:cNvSpPr/>
              <p:nvPr/>
            </p:nvSpPr>
            <p:spPr>
              <a:xfrm>
                <a:off x="3146255" y="2607931"/>
                <a:ext cx="670674" cy="29130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81" name="Group 180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182" name="Trapezoid 181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83" name="TextBox 182"/>
                <p:cNvSpPr txBox="1"/>
                <p:nvPr/>
              </p:nvSpPr>
              <p:spPr>
                <a:xfrm>
                  <a:off x="3983263" y="2608954"/>
                  <a:ext cx="18473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</p:grpSp>
      <p:grpSp>
        <p:nvGrpSpPr>
          <p:cNvPr id="217" name="Group 216"/>
          <p:cNvGrpSpPr/>
          <p:nvPr/>
        </p:nvGrpSpPr>
        <p:grpSpPr>
          <a:xfrm>
            <a:off x="6879663" y="2494523"/>
            <a:ext cx="1098522" cy="2258016"/>
            <a:chOff x="506862" y="2539679"/>
            <a:chExt cx="1098522" cy="2258016"/>
          </a:xfrm>
        </p:grpSpPr>
        <p:sp>
          <p:nvSpPr>
            <p:cNvPr id="218" name="Rectangle 217"/>
            <p:cNvSpPr/>
            <p:nvPr/>
          </p:nvSpPr>
          <p:spPr>
            <a:xfrm>
              <a:off x="506862" y="2539679"/>
              <a:ext cx="1098522" cy="225801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19" name="Curved Connector 218"/>
            <p:cNvCxnSpPr/>
            <p:nvPr/>
          </p:nvCxnSpPr>
          <p:spPr>
            <a:xfrm rot="16200000" flipH="1">
              <a:off x="753136" y="2745841"/>
              <a:ext cx="441197" cy="508863"/>
            </a:xfrm>
            <a:prstGeom prst="curvedConnector3">
              <a:avLst>
                <a:gd name="adj1" fmla="val -20412"/>
              </a:avLst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urved Connector 219"/>
            <p:cNvCxnSpPr/>
            <p:nvPr/>
          </p:nvCxnSpPr>
          <p:spPr>
            <a:xfrm rot="5400000">
              <a:off x="477502" y="3324478"/>
              <a:ext cx="481807" cy="1799"/>
            </a:xfrm>
            <a:prstGeom prst="curvedConnector3">
              <a:avLst/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urved Connector 220"/>
            <p:cNvCxnSpPr/>
            <p:nvPr/>
          </p:nvCxnSpPr>
          <p:spPr>
            <a:xfrm flipH="1">
              <a:off x="1336566" y="3373271"/>
              <a:ext cx="44900" cy="107763"/>
            </a:xfrm>
            <a:prstGeom prst="curvedConnector4">
              <a:avLst>
                <a:gd name="adj1" fmla="val -416561"/>
                <a:gd name="adj2" fmla="val 250701"/>
              </a:avLst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urved Connector 221"/>
            <p:cNvCxnSpPr/>
            <p:nvPr/>
          </p:nvCxnSpPr>
          <p:spPr>
            <a:xfrm rot="5400000">
              <a:off x="678867" y="3672709"/>
              <a:ext cx="696339" cy="402263"/>
            </a:xfrm>
            <a:prstGeom prst="curvedConnector3">
              <a:avLst>
                <a:gd name="adj1" fmla="val 50000"/>
              </a:avLst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urved Connector 222"/>
            <p:cNvCxnSpPr/>
            <p:nvPr/>
          </p:nvCxnSpPr>
          <p:spPr>
            <a:xfrm rot="16200000" flipH="1">
              <a:off x="756487" y="3827412"/>
              <a:ext cx="616678" cy="388044"/>
            </a:xfrm>
            <a:prstGeom prst="curvedConnector3">
              <a:avLst/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urved Connector 223"/>
            <p:cNvCxnSpPr/>
            <p:nvPr/>
          </p:nvCxnSpPr>
          <p:spPr>
            <a:xfrm rot="10800000">
              <a:off x="870804" y="4329773"/>
              <a:ext cx="234744" cy="152400"/>
            </a:xfrm>
            <a:prstGeom prst="curvedConnector3">
              <a:avLst/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5" name="Oval 224"/>
            <p:cNvSpPr/>
            <p:nvPr/>
          </p:nvSpPr>
          <p:spPr>
            <a:xfrm>
              <a:off x="566004" y="2779674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Oval 225"/>
            <p:cNvSpPr/>
            <p:nvPr/>
          </p:nvSpPr>
          <p:spPr>
            <a:xfrm>
              <a:off x="1074867" y="3220871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Oval 226"/>
            <p:cNvSpPr/>
            <p:nvPr/>
          </p:nvSpPr>
          <p:spPr>
            <a:xfrm>
              <a:off x="564205" y="3566281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Oval 227"/>
            <p:cNvSpPr/>
            <p:nvPr/>
          </p:nvSpPr>
          <p:spPr>
            <a:xfrm>
              <a:off x="1105548" y="4329773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Oval 228"/>
            <p:cNvSpPr/>
            <p:nvPr/>
          </p:nvSpPr>
          <p:spPr>
            <a:xfrm>
              <a:off x="564205" y="4177373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0" name="Group 229"/>
          <p:cNvGrpSpPr/>
          <p:nvPr/>
        </p:nvGrpSpPr>
        <p:grpSpPr>
          <a:xfrm>
            <a:off x="4232445" y="2494523"/>
            <a:ext cx="1072597" cy="2258016"/>
            <a:chOff x="9959648" y="2543981"/>
            <a:chExt cx="1231257" cy="2258016"/>
          </a:xfrm>
        </p:grpSpPr>
        <p:sp>
          <p:nvSpPr>
            <p:cNvPr id="231" name="Rectangle 230"/>
            <p:cNvSpPr/>
            <p:nvPr/>
          </p:nvSpPr>
          <p:spPr>
            <a:xfrm>
              <a:off x="9959648" y="2543981"/>
              <a:ext cx="1231257" cy="2258016"/>
            </a:xfrm>
            <a:prstGeom prst="rect">
              <a:avLst/>
            </a:prstGeom>
            <a:ln w="28575">
              <a:solidFill>
                <a:schemeClr val="accent6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32" name="Group 231"/>
            <p:cNvGrpSpPr/>
            <p:nvPr/>
          </p:nvGrpSpPr>
          <p:grpSpPr>
            <a:xfrm>
              <a:off x="10089770" y="2739911"/>
              <a:ext cx="887882" cy="344561"/>
              <a:chOff x="9999409" y="1070821"/>
              <a:chExt cx="999299" cy="286924"/>
            </a:xfrm>
          </p:grpSpPr>
          <p:cxnSp>
            <p:nvCxnSpPr>
              <p:cNvPr id="251" name="Elbow Connector 250"/>
              <p:cNvCxnSpPr/>
              <p:nvPr/>
            </p:nvCxnSpPr>
            <p:spPr>
              <a:xfrm>
                <a:off x="10005759" y="1073149"/>
                <a:ext cx="992949" cy="284596"/>
              </a:xfrm>
              <a:prstGeom prst="bentConnector3">
                <a:avLst>
                  <a:gd name="adj1" fmla="val 112788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Straight Connector 251"/>
              <p:cNvCxnSpPr/>
              <p:nvPr/>
            </p:nvCxnSpPr>
            <p:spPr>
              <a:xfrm flipH="1">
                <a:off x="9999409" y="1357745"/>
                <a:ext cx="999299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Straight Connector 252"/>
              <p:cNvCxnSpPr/>
              <p:nvPr/>
            </p:nvCxnSpPr>
            <p:spPr>
              <a:xfrm flipV="1">
                <a:off x="10998708" y="1073149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Straight Connector 253"/>
              <p:cNvCxnSpPr/>
              <p:nvPr/>
            </p:nvCxnSpPr>
            <p:spPr>
              <a:xfrm flipV="1">
                <a:off x="10874014" y="1070826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Straight Connector 254"/>
              <p:cNvCxnSpPr/>
              <p:nvPr/>
            </p:nvCxnSpPr>
            <p:spPr>
              <a:xfrm flipV="1">
                <a:off x="10735465" y="1070821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3" name="Group 232"/>
            <p:cNvGrpSpPr/>
            <p:nvPr/>
          </p:nvGrpSpPr>
          <p:grpSpPr>
            <a:xfrm>
              <a:off x="10089770" y="3239251"/>
              <a:ext cx="887882" cy="344561"/>
              <a:chOff x="9999409" y="1070821"/>
              <a:chExt cx="999299" cy="286924"/>
            </a:xfrm>
          </p:grpSpPr>
          <p:cxnSp>
            <p:nvCxnSpPr>
              <p:cNvPr id="246" name="Elbow Connector 245"/>
              <p:cNvCxnSpPr/>
              <p:nvPr/>
            </p:nvCxnSpPr>
            <p:spPr>
              <a:xfrm>
                <a:off x="10005759" y="1073149"/>
                <a:ext cx="992949" cy="284596"/>
              </a:xfrm>
              <a:prstGeom prst="bentConnector3">
                <a:avLst>
                  <a:gd name="adj1" fmla="val 112788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Straight Connector 246"/>
              <p:cNvCxnSpPr/>
              <p:nvPr/>
            </p:nvCxnSpPr>
            <p:spPr>
              <a:xfrm flipH="1">
                <a:off x="9999409" y="1357745"/>
                <a:ext cx="999299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Straight Connector 247"/>
              <p:cNvCxnSpPr/>
              <p:nvPr/>
            </p:nvCxnSpPr>
            <p:spPr>
              <a:xfrm flipV="1">
                <a:off x="10998708" y="1073149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Straight Connector 248"/>
              <p:cNvCxnSpPr/>
              <p:nvPr/>
            </p:nvCxnSpPr>
            <p:spPr>
              <a:xfrm flipV="1">
                <a:off x="10874014" y="1070826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Straight Connector 249"/>
              <p:cNvCxnSpPr/>
              <p:nvPr/>
            </p:nvCxnSpPr>
            <p:spPr>
              <a:xfrm flipV="1">
                <a:off x="10735465" y="1070821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4" name="Group 233"/>
            <p:cNvGrpSpPr/>
            <p:nvPr/>
          </p:nvGrpSpPr>
          <p:grpSpPr>
            <a:xfrm>
              <a:off x="10089770" y="3750050"/>
              <a:ext cx="887882" cy="344561"/>
              <a:chOff x="9999409" y="1070821"/>
              <a:chExt cx="999299" cy="286924"/>
            </a:xfrm>
          </p:grpSpPr>
          <p:cxnSp>
            <p:nvCxnSpPr>
              <p:cNvPr id="241" name="Elbow Connector 240"/>
              <p:cNvCxnSpPr/>
              <p:nvPr/>
            </p:nvCxnSpPr>
            <p:spPr>
              <a:xfrm>
                <a:off x="10005759" y="1073149"/>
                <a:ext cx="992949" cy="284596"/>
              </a:xfrm>
              <a:prstGeom prst="bentConnector3">
                <a:avLst>
                  <a:gd name="adj1" fmla="val 112788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Straight Connector 241"/>
              <p:cNvCxnSpPr/>
              <p:nvPr/>
            </p:nvCxnSpPr>
            <p:spPr>
              <a:xfrm flipH="1">
                <a:off x="9999409" y="1357745"/>
                <a:ext cx="999299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Straight Connector 242"/>
              <p:cNvCxnSpPr/>
              <p:nvPr/>
            </p:nvCxnSpPr>
            <p:spPr>
              <a:xfrm flipV="1">
                <a:off x="10998708" y="1073149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Straight Connector 243"/>
              <p:cNvCxnSpPr/>
              <p:nvPr/>
            </p:nvCxnSpPr>
            <p:spPr>
              <a:xfrm flipV="1">
                <a:off x="10874014" y="1070826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Straight Connector 244"/>
              <p:cNvCxnSpPr/>
              <p:nvPr/>
            </p:nvCxnSpPr>
            <p:spPr>
              <a:xfrm flipV="1">
                <a:off x="10735465" y="1070821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5" name="Group 234"/>
            <p:cNvGrpSpPr/>
            <p:nvPr/>
          </p:nvGrpSpPr>
          <p:grpSpPr>
            <a:xfrm>
              <a:off x="10089770" y="4237500"/>
              <a:ext cx="887882" cy="358416"/>
              <a:chOff x="9999409" y="1059284"/>
              <a:chExt cx="999299" cy="298461"/>
            </a:xfrm>
          </p:grpSpPr>
          <p:cxnSp>
            <p:nvCxnSpPr>
              <p:cNvPr id="236" name="Elbow Connector 235"/>
              <p:cNvCxnSpPr/>
              <p:nvPr/>
            </p:nvCxnSpPr>
            <p:spPr>
              <a:xfrm>
                <a:off x="10005759" y="1073149"/>
                <a:ext cx="992949" cy="284596"/>
              </a:xfrm>
              <a:prstGeom prst="bentConnector3">
                <a:avLst>
                  <a:gd name="adj1" fmla="val 112788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Straight Connector 236"/>
              <p:cNvCxnSpPr/>
              <p:nvPr/>
            </p:nvCxnSpPr>
            <p:spPr>
              <a:xfrm flipH="1">
                <a:off x="9999409" y="1357745"/>
                <a:ext cx="999299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Straight Connector 237"/>
              <p:cNvCxnSpPr/>
              <p:nvPr/>
            </p:nvCxnSpPr>
            <p:spPr>
              <a:xfrm flipV="1">
                <a:off x="10998708" y="1073149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Straight Connector 238"/>
              <p:cNvCxnSpPr/>
              <p:nvPr/>
            </p:nvCxnSpPr>
            <p:spPr>
              <a:xfrm flipV="1">
                <a:off x="10874014" y="1059289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Straight Connector 239"/>
              <p:cNvCxnSpPr/>
              <p:nvPr/>
            </p:nvCxnSpPr>
            <p:spPr>
              <a:xfrm flipV="1">
                <a:off x="10735465" y="1059284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56" name="Group 255"/>
          <p:cNvGrpSpPr/>
          <p:nvPr/>
        </p:nvGrpSpPr>
        <p:grpSpPr>
          <a:xfrm>
            <a:off x="10809107" y="2494523"/>
            <a:ext cx="1072597" cy="2258016"/>
            <a:chOff x="9959648" y="2543981"/>
            <a:chExt cx="1231257" cy="2258016"/>
          </a:xfrm>
        </p:grpSpPr>
        <p:sp>
          <p:nvSpPr>
            <p:cNvPr id="257" name="Rectangle 256"/>
            <p:cNvSpPr/>
            <p:nvPr/>
          </p:nvSpPr>
          <p:spPr>
            <a:xfrm>
              <a:off x="9959648" y="2543981"/>
              <a:ext cx="1231257" cy="2258016"/>
            </a:xfrm>
            <a:prstGeom prst="rect">
              <a:avLst/>
            </a:prstGeom>
            <a:ln w="28575">
              <a:solidFill>
                <a:schemeClr val="accent6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58" name="Group 257"/>
            <p:cNvGrpSpPr/>
            <p:nvPr/>
          </p:nvGrpSpPr>
          <p:grpSpPr>
            <a:xfrm>
              <a:off x="10089770" y="2739911"/>
              <a:ext cx="887882" cy="344561"/>
              <a:chOff x="9999409" y="1070821"/>
              <a:chExt cx="999299" cy="286924"/>
            </a:xfrm>
          </p:grpSpPr>
          <p:cxnSp>
            <p:nvCxnSpPr>
              <p:cNvPr id="277" name="Elbow Connector 276"/>
              <p:cNvCxnSpPr/>
              <p:nvPr/>
            </p:nvCxnSpPr>
            <p:spPr>
              <a:xfrm>
                <a:off x="10005759" y="1073149"/>
                <a:ext cx="992949" cy="284596"/>
              </a:xfrm>
              <a:prstGeom prst="bentConnector3">
                <a:avLst>
                  <a:gd name="adj1" fmla="val 112788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Straight Connector 277"/>
              <p:cNvCxnSpPr/>
              <p:nvPr/>
            </p:nvCxnSpPr>
            <p:spPr>
              <a:xfrm flipH="1">
                <a:off x="9999409" y="1357745"/>
                <a:ext cx="999299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Straight Connector 278"/>
              <p:cNvCxnSpPr/>
              <p:nvPr/>
            </p:nvCxnSpPr>
            <p:spPr>
              <a:xfrm flipV="1">
                <a:off x="10998708" y="1073149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Straight Connector 279"/>
              <p:cNvCxnSpPr/>
              <p:nvPr/>
            </p:nvCxnSpPr>
            <p:spPr>
              <a:xfrm flipV="1">
                <a:off x="10874014" y="1070826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Straight Connector 280"/>
              <p:cNvCxnSpPr/>
              <p:nvPr/>
            </p:nvCxnSpPr>
            <p:spPr>
              <a:xfrm flipV="1">
                <a:off x="10735465" y="1070821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9" name="Group 258"/>
            <p:cNvGrpSpPr/>
            <p:nvPr/>
          </p:nvGrpSpPr>
          <p:grpSpPr>
            <a:xfrm>
              <a:off x="10089770" y="3239251"/>
              <a:ext cx="887882" cy="344561"/>
              <a:chOff x="9999409" y="1070821"/>
              <a:chExt cx="999299" cy="286924"/>
            </a:xfrm>
          </p:grpSpPr>
          <p:cxnSp>
            <p:nvCxnSpPr>
              <p:cNvPr id="272" name="Elbow Connector 271"/>
              <p:cNvCxnSpPr/>
              <p:nvPr/>
            </p:nvCxnSpPr>
            <p:spPr>
              <a:xfrm>
                <a:off x="10005759" y="1073149"/>
                <a:ext cx="992949" cy="284596"/>
              </a:xfrm>
              <a:prstGeom prst="bentConnector3">
                <a:avLst>
                  <a:gd name="adj1" fmla="val 112788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Straight Connector 272"/>
              <p:cNvCxnSpPr/>
              <p:nvPr/>
            </p:nvCxnSpPr>
            <p:spPr>
              <a:xfrm flipH="1">
                <a:off x="9999409" y="1357745"/>
                <a:ext cx="999299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Straight Connector 273"/>
              <p:cNvCxnSpPr/>
              <p:nvPr/>
            </p:nvCxnSpPr>
            <p:spPr>
              <a:xfrm flipV="1">
                <a:off x="10998708" y="1073149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Straight Connector 274"/>
              <p:cNvCxnSpPr/>
              <p:nvPr/>
            </p:nvCxnSpPr>
            <p:spPr>
              <a:xfrm flipV="1">
                <a:off x="10874014" y="1070826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" name="Straight Connector 275"/>
              <p:cNvCxnSpPr/>
              <p:nvPr/>
            </p:nvCxnSpPr>
            <p:spPr>
              <a:xfrm flipV="1">
                <a:off x="10735465" y="1070821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0" name="Group 259"/>
            <p:cNvGrpSpPr/>
            <p:nvPr/>
          </p:nvGrpSpPr>
          <p:grpSpPr>
            <a:xfrm>
              <a:off x="10089770" y="3750050"/>
              <a:ext cx="887882" cy="344561"/>
              <a:chOff x="9999409" y="1070821"/>
              <a:chExt cx="999299" cy="286924"/>
            </a:xfrm>
          </p:grpSpPr>
          <p:cxnSp>
            <p:nvCxnSpPr>
              <p:cNvPr id="267" name="Elbow Connector 266"/>
              <p:cNvCxnSpPr/>
              <p:nvPr/>
            </p:nvCxnSpPr>
            <p:spPr>
              <a:xfrm>
                <a:off x="10005759" y="1073149"/>
                <a:ext cx="992949" cy="284596"/>
              </a:xfrm>
              <a:prstGeom prst="bentConnector3">
                <a:avLst>
                  <a:gd name="adj1" fmla="val 112788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Straight Connector 267"/>
              <p:cNvCxnSpPr/>
              <p:nvPr/>
            </p:nvCxnSpPr>
            <p:spPr>
              <a:xfrm flipH="1">
                <a:off x="9999409" y="1357745"/>
                <a:ext cx="999299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Straight Connector 268"/>
              <p:cNvCxnSpPr/>
              <p:nvPr/>
            </p:nvCxnSpPr>
            <p:spPr>
              <a:xfrm flipV="1">
                <a:off x="10998708" y="1073149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Straight Connector 269"/>
              <p:cNvCxnSpPr/>
              <p:nvPr/>
            </p:nvCxnSpPr>
            <p:spPr>
              <a:xfrm flipV="1">
                <a:off x="10874014" y="1070826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Straight Connector 270"/>
              <p:cNvCxnSpPr/>
              <p:nvPr/>
            </p:nvCxnSpPr>
            <p:spPr>
              <a:xfrm flipV="1">
                <a:off x="10735465" y="1070821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1" name="Group 260"/>
            <p:cNvGrpSpPr/>
            <p:nvPr/>
          </p:nvGrpSpPr>
          <p:grpSpPr>
            <a:xfrm>
              <a:off x="10089770" y="4237500"/>
              <a:ext cx="887882" cy="358416"/>
              <a:chOff x="9999409" y="1059284"/>
              <a:chExt cx="999299" cy="298461"/>
            </a:xfrm>
          </p:grpSpPr>
          <p:cxnSp>
            <p:nvCxnSpPr>
              <p:cNvPr id="262" name="Elbow Connector 261"/>
              <p:cNvCxnSpPr/>
              <p:nvPr/>
            </p:nvCxnSpPr>
            <p:spPr>
              <a:xfrm>
                <a:off x="10005759" y="1073149"/>
                <a:ext cx="992949" cy="284596"/>
              </a:xfrm>
              <a:prstGeom prst="bentConnector3">
                <a:avLst>
                  <a:gd name="adj1" fmla="val 112788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3" name="Straight Connector 262"/>
              <p:cNvCxnSpPr/>
              <p:nvPr/>
            </p:nvCxnSpPr>
            <p:spPr>
              <a:xfrm flipH="1">
                <a:off x="9999409" y="1357745"/>
                <a:ext cx="999299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4" name="Straight Connector 263"/>
              <p:cNvCxnSpPr/>
              <p:nvPr/>
            </p:nvCxnSpPr>
            <p:spPr>
              <a:xfrm flipV="1">
                <a:off x="10998708" y="1073149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Straight Connector 264"/>
              <p:cNvCxnSpPr/>
              <p:nvPr/>
            </p:nvCxnSpPr>
            <p:spPr>
              <a:xfrm flipV="1">
                <a:off x="10874014" y="1059289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6" name="Straight Connector 265"/>
              <p:cNvCxnSpPr/>
              <p:nvPr/>
            </p:nvCxnSpPr>
            <p:spPr>
              <a:xfrm flipV="1">
                <a:off x="10735465" y="1059284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Rounded Rectangle 1"/>
          <p:cNvSpPr/>
          <p:nvPr/>
        </p:nvSpPr>
        <p:spPr>
          <a:xfrm>
            <a:off x="5407448" y="2488977"/>
            <a:ext cx="1357610" cy="2263562"/>
          </a:xfrm>
          <a:prstGeom prst="roundRect">
            <a:avLst>
              <a:gd name="adj" fmla="val 8503"/>
            </a:avLst>
          </a:prstGeom>
          <a:ln w="28575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80000"/>
              </a:lnSpc>
            </a:pPr>
            <a:r>
              <a:rPr lang="en-US" b="1" dirty="0" smtClean="0"/>
              <a:t>Traffic Manager</a:t>
            </a:r>
          </a:p>
          <a:p>
            <a:pPr algn="ctr"/>
            <a:endParaRPr lang="en-US" sz="1100" dirty="0"/>
          </a:p>
          <a:p>
            <a:r>
              <a:rPr lang="en-US" sz="1600" dirty="0" smtClean="0">
                <a:solidFill>
                  <a:schemeClr val="tx1"/>
                </a:solidFill>
              </a:rPr>
              <a:t>  Packets:</a:t>
            </a:r>
          </a:p>
          <a:p>
            <a:r>
              <a:rPr lang="en-US" sz="1600" dirty="0" smtClean="0">
                <a:solidFill>
                  <a:schemeClr val="tx1"/>
                </a:solidFill>
              </a:rPr>
              <a:t>      Queue</a:t>
            </a:r>
          </a:p>
          <a:p>
            <a:r>
              <a:rPr lang="en-US" sz="1600" dirty="0" smtClean="0">
                <a:solidFill>
                  <a:schemeClr val="tx1"/>
                </a:solidFill>
              </a:rPr>
              <a:t>      Replicate        </a:t>
            </a:r>
          </a:p>
          <a:p>
            <a:r>
              <a:rPr lang="en-US" sz="1600">
                <a:solidFill>
                  <a:schemeClr val="tx1"/>
                </a:solidFill>
              </a:rPr>
              <a:t> </a:t>
            </a:r>
            <a:r>
              <a:rPr lang="en-US" sz="1600" smtClean="0">
                <a:solidFill>
                  <a:schemeClr val="tx1"/>
                </a:solidFill>
              </a:rPr>
              <a:t>     Schedule</a:t>
            </a:r>
            <a:endParaRPr lang="en-US" sz="1600" dirty="0">
              <a:solidFill>
                <a:schemeClr val="tx1"/>
              </a:solidFill>
            </a:endParaRPr>
          </a:p>
          <a:p>
            <a:pPr algn="ctr"/>
            <a:endParaRPr lang="en-US" sz="1050" dirty="0" smtClean="0"/>
          </a:p>
          <a:p>
            <a:pPr algn="ctr">
              <a:lnSpc>
                <a:spcPct val="80000"/>
              </a:lnSpc>
            </a:pPr>
            <a:r>
              <a:rPr lang="en-US" b="1" dirty="0" smtClean="0"/>
              <a:t>Fixed Function</a:t>
            </a:r>
            <a:endParaRPr lang="en-US" b="1" dirty="0"/>
          </a:p>
        </p:txBody>
      </p:sp>
      <p:cxnSp>
        <p:nvCxnSpPr>
          <p:cNvPr id="298" name="Straight Connector 297"/>
          <p:cNvCxnSpPr/>
          <p:nvPr/>
        </p:nvCxnSpPr>
        <p:spPr>
          <a:xfrm>
            <a:off x="4165900" y="2369889"/>
            <a:ext cx="3869" cy="2693012"/>
          </a:xfrm>
          <a:prstGeom prst="line">
            <a:avLst/>
          </a:prstGeom>
          <a:ln w="38100">
            <a:solidFill>
              <a:srgbClr val="C00000"/>
            </a:solidFill>
            <a:prstDash val="sys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99" name="Straight Connector 298"/>
          <p:cNvCxnSpPr/>
          <p:nvPr/>
        </p:nvCxnSpPr>
        <p:spPr>
          <a:xfrm>
            <a:off x="5357586" y="2369889"/>
            <a:ext cx="3869" cy="2693012"/>
          </a:xfrm>
          <a:prstGeom prst="line">
            <a:avLst/>
          </a:prstGeom>
          <a:ln w="38100">
            <a:solidFill>
              <a:srgbClr val="C00000"/>
            </a:solidFill>
            <a:prstDash val="sys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0" name="Straight Connector 299"/>
          <p:cNvCxnSpPr/>
          <p:nvPr/>
        </p:nvCxnSpPr>
        <p:spPr>
          <a:xfrm>
            <a:off x="10746615" y="2369889"/>
            <a:ext cx="3869" cy="2693012"/>
          </a:xfrm>
          <a:prstGeom prst="line">
            <a:avLst/>
          </a:prstGeom>
          <a:ln w="38100">
            <a:solidFill>
              <a:srgbClr val="C00000"/>
            </a:solidFill>
            <a:prstDash val="sys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1" name="Straight Connector 300"/>
          <p:cNvCxnSpPr/>
          <p:nvPr/>
        </p:nvCxnSpPr>
        <p:spPr>
          <a:xfrm>
            <a:off x="8030547" y="2369889"/>
            <a:ext cx="3869" cy="2693012"/>
          </a:xfrm>
          <a:prstGeom prst="line">
            <a:avLst/>
          </a:prstGeom>
          <a:ln w="38100">
            <a:solidFill>
              <a:srgbClr val="C00000"/>
            </a:solidFill>
            <a:prstDash val="sys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2" name="Straight Connector 301"/>
          <p:cNvCxnSpPr/>
          <p:nvPr/>
        </p:nvCxnSpPr>
        <p:spPr>
          <a:xfrm>
            <a:off x="6810721" y="2369889"/>
            <a:ext cx="3869" cy="2693012"/>
          </a:xfrm>
          <a:prstGeom prst="line">
            <a:avLst/>
          </a:prstGeom>
          <a:ln w="38100">
            <a:solidFill>
              <a:srgbClr val="C00000"/>
            </a:solidFill>
            <a:prstDash val="sys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27" idx="2"/>
            <a:endCxn id="32" idx="0"/>
          </p:cNvCxnSpPr>
          <p:nvPr/>
        </p:nvCxnSpPr>
        <p:spPr>
          <a:xfrm flipH="1">
            <a:off x="833083" y="1130989"/>
            <a:ext cx="5266935" cy="136353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27" idx="2"/>
            <a:endCxn id="231" idx="0"/>
          </p:cNvCxnSpPr>
          <p:nvPr/>
        </p:nvCxnSpPr>
        <p:spPr>
          <a:xfrm flipH="1">
            <a:off x="4768744" y="1130989"/>
            <a:ext cx="1331274" cy="136353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27" idx="2"/>
            <a:endCxn id="218" idx="0"/>
          </p:cNvCxnSpPr>
          <p:nvPr/>
        </p:nvCxnSpPr>
        <p:spPr>
          <a:xfrm>
            <a:off x="6100018" y="1130989"/>
            <a:ext cx="1328906" cy="136353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27" idx="2"/>
            <a:endCxn id="257" idx="0"/>
          </p:cNvCxnSpPr>
          <p:nvPr/>
        </p:nvCxnSpPr>
        <p:spPr>
          <a:xfrm>
            <a:off x="6100018" y="1130989"/>
            <a:ext cx="5245388" cy="136353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3" name="Straight Connector 302"/>
          <p:cNvCxnSpPr/>
          <p:nvPr/>
        </p:nvCxnSpPr>
        <p:spPr>
          <a:xfrm>
            <a:off x="218260" y="2369889"/>
            <a:ext cx="3869" cy="2693012"/>
          </a:xfrm>
          <a:prstGeom prst="line">
            <a:avLst/>
          </a:prstGeom>
          <a:ln w="38100">
            <a:solidFill>
              <a:srgbClr val="C00000"/>
            </a:solidFill>
            <a:prstDash val="sys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4" name="Straight Connector 303"/>
          <p:cNvCxnSpPr/>
          <p:nvPr/>
        </p:nvCxnSpPr>
        <p:spPr>
          <a:xfrm>
            <a:off x="11926075" y="2369889"/>
            <a:ext cx="3869" cy="2693012"/>
          </a:xfrm>
          <a:prstGeom prst="line">
            <a:avLst/>
          </a:prstGeom>
          <a:ln w="38100">
            <a:solidFill>
              <a:srgbClr val="C00000"/>
            </a:solidFill>
            <a:prstDash val="sys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27" idx="2"/>
          </p:cNvCxnSpPr>
          <p:nvPr/>
        </p:nvCxnSpPr>
        <p:spPr>
          <a:xfrm>
            <a:off x="6100018" y="1130989"/>
            <a:ext cx="3271683" cy="13500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5394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Leave blank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7978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4697413" y="5523942"/>
            <a:ext cx="1841933" cy="7349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ASIC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4697413" y="4497318"/>
            <a:ext cx="1841933" cy="73495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Broadcom SDK</a:t>
            </a:r>
            <a:endParaRPr lang="en-US" b="1" dirty="0"/>
          </a:p>
        </p:txBody>
      </p:sp>
      <p:sp>
        <p:nvSpPr>
          <p:cNvPr id="20" name="Rectangle 19"/>
          <p:cNvSpPr/>
          <p:nvPr/>
        </p:nvSpPr>
        <p:spPr>
          <a:xfrm>
            <a:off x="4697413" y="3470694"/>
            <a:ext cx="1841933" cy="7349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smtClean="0"/>
              <a:t>OF-DPA</a:t>
            </a:r>
            <a:endParaRPr lang="en-US" b="1" dirty="0"/>
          </a:p>
        </p:txBody>
      </p:sp>
      <p:sp>
        <p:nvSpPr>
          <p:cNvPr id="21" name="Rectangle 20"/>
          <p:cNvSpPr/>
          <p:nvPr/>
        </p:nvSpPr>
        <p:spPr>
          <a:xfrm>
            <a:off x="4697412" y="2444070"/>
            <a:ext cx="1841933" cy="7349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OF-Agent</a:t>
            </a:r>
          </a:p>
          <a:p>
            <a:pPr algn="ctr"/>
            <a:r>
              <a:rPr lang="en-US" b="1" dirty="0" smtClean="0"/>
              <a:t>(Indigo)</a:t>
            </a:r>
            <a:endParaRPr lang="en-US" b="1" dirty="0"/>
          </a:p>
        </p:txBody>
      </p:sp>
      <p:sp>
        <p:nvSpPr>
          <p:cNvPr id="23" name="Rectangle 22"/>
          <p:cNvSpPr/>
          <p:nvPr/>
        </p:nvSpPr>
        <p:spPr>
          <a:xfrm>
            <a:off x="4697412" y="1417446"/>
            <a:ext cx="1841933" cy="734958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Controller</a:t>
            </a:r>
            <a:endParaRPr lang="en-US" b="1" dirty="0"/>
          </a:p>
        </p:txBody>
      </p:sp>
      <p:cxnSp>
        <p:nvCxnSpPr>
          <p:cNvPr id="6" name="Straight Arrow Connector 5"/>
          <p:cNvCxnSpPr>
            <a:stCxn id="23" idx="2"/>
            <a:endCxn id="21" idx="0"/>
          </p:cNvCxnSpPr>
          <p:nvPr/>
        </p:nvCxnSpPr>
        <p:spPr>
          <a:xfrm>
            <a:off x="5618379" y="2152404"/>
            <a:ext cx="0" cy="29166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20" idx="2"/>
            <a:endCxn id="19" idx="0"/>
          </p:cNvCxnSpPr>
          <p:nvPr/>
        </p:nvCxnSpPr>
        <p:spPr>
          <a:xfrm>
            <a:off x="5618380" y="4205652"/>
            <a:ext cx="0" cy="29166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21" idx="2"/>
            <a:endCxn id="20" idx="0"/>
          </p:cNvCxnSpPr>
          <p:nvPr/>
        </p:nvCxnSpPr>
        <p:spPr>
          <a:xfrm>
            <a:off x="5618379" y="3179028"/>
            <a:ext cx="1" cy="29166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19" idx="2"/>
            <a:endCxn id="18" idx="0"/>
          </p:cNvCxnSpPr>
          <p:nvPr/>
        </p:nvCxnSpPr>
        <p:spPr>
          <a:xfrm>
            <a:off x="5618380" y="5232276"/>
            <a:ext cx="0" cy="29166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/>
          <p:cNvSpPr/>
          <p:nvPr/>
        </p:nvSpPr>
        <p:spPr>
          <a:xfrm>
            <a:off x="4405745" y="2299855"/>
            <a:ext cx="2396837" cy="4128654"/>
          </a:xfrm>
          <a:prstGeom prst="roundRect">
            <a:avLst/>
          </a:prstGeom>
          <a:noFill/>
          <a:ln w="19050"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6831014" y="4127986"/>
            <a:ext cx="1145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On-Switch</a:t>
            </a:r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6831014" y="1600259"/>
            <a:ext cx="1156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Off-Switch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9615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/>
          <p:cNvGrpSpPr/>
          <p:nvPr/>
        </p:nvGrpSpPr>
        <p:grpSpPr>
          <a:xfrm>
            <a:off x="6915437" y="2479964"/>
            <a:ext cx="1831015" cy="887422"/>
            <a:chOff x="6915438" y="2658186"/>
            <a:chExt cx="1403400" cy="709200"/>
          </a:xfrm>
        </p:grpSpPr>
        <p:sp>
          <p:nvSpPr>
            <p:cNvPr id="43" name="Google Shape;540;p93"/>
            <p:cNvSpPr/>
            <p:nvPr/>
          </p:nvSpPr>
          <p:spPr>
            <a:xfrm>
              <a:off x="6915438" y="2658186"/>
              <a:ext cx="1403400" cy="709200"/>
            </a:xfrm>
            <a:prstGeom prst="rect">
              <a:avLst/>
            </a:prstGeom>
            <a:noFill/>
            <a:ln w="9525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541;p93"/>
            <p:cNvSpPr/>
            <p:nvPr/>
          </p:nvSpPr>
          <p:spPr>
            <a:xfrm>
              <a:off x="6985053" y="2933371"/>
              <a:ext cx="194400" cy="192000"/>
            </a:xfrm>
            <a:prstGeom prst="rect">
              <a:avLst/>
            </a:prstGeom>
            <a:solidFill>
              <a:srgbClr val="C9DAF8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45" name="Google Shape;542;p93"/>
            <p:cNvSpPr/>
            <p:nvPr/>
          </p:nvSpPr>
          <p:spPr>
            <a:xfrm>
              <a:off x="7336314" y="2714375"/>
              <a:ext cx="194400" cy="192000"/>
            </a:xfrm>
            <a:prstGeom prst="rect">
              <a:avLst/>
            </a:prstGeom>
            <a:solidFill>
              <a:srgbClr val="C9DAF8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46" name="Google Shape;543;p93"/>
            <p:cNvSpPr/>
            <p:nvPr/>
          </p:nvSpPr>
          <p:spPr>
            <a:xfrm>
              <a:off x="7336314" y="3146369"/>
              <a:ext cx="194400" cy="192000"/>
            </a:xfrm>
            <a:prstGeom prst="rect">
              <a:avLst/>
            </a:prstGeom>
            <a:solidFill>
              <a:srgbClr val="C9DAF8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47" name="Google Shape;544;p93"/>
            <p:cNvSpPr/>
            <p:nvPr/>
          </p:nvSpPr>
          <p:spPr>
            <a:xfrm>
              <a:off x="7717329" y="2748452"/>
              <a:ext cx="194400" cy="571500"/>
            </a:xfrm>
            <a:prstGeom prst="rect">
              <a:avLst/>
            </a:prstGeom>
            <a:solidFill>
              <a:srgbClr val="C9DAF8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cxnSp>
          <p:nvCxnSpPr>
            <p:cNvPr id="48" name="Google Shape;545;p93"/>
            <p:cNvCxnSpPr/>
            <p:nvPr/>
          </p:nvCxnSpPr>
          <p:spPr>
            <a:xfrm rot="10800000" flipH="1">
              <a:off x="7179453" y="2810371"/>
              <a:ext cx="156900" cy="2190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49" name="Google Shape;546;p93"/>
            <p:cNvCxnSpPr/>
            <p:nvPr/>
          </p:nvCxnSpPr>
          <p:spPr>
            <a:xfrm>
              <a:off x="7179453" y="3029371"/>
              <a:ext cx="156900" cy="2130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0" name="Google Shape;547;p93"/>
            <p:cNvCxnSpPr/>
            <p:nvPr/>
          </p:nvCxnSpPr>
          <p:spPr>
            <a:xfrm>
              <a:off x="7530714" y="2810375"/>
              <a:ext cx="186600" cy="2238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1" name="Google Shape;548;p93"/>
            <p:cNvCxnSpPr/>
            <p:nvPr/>
          </p:nvCxnSpPr>
          <p:spPr>
            <a:xfrm rot="10800000" flipH="1">
              <a:off x="7530714" y="3034169"/>
              <a:ext cx="186600" cy="2082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52" name="Google Shape;549;p93"/>
            <p:cNvSpPr/>
            <p:nvPr/>
          </p:nvSpPr>
          <p:spPr>
            <a:xfrm>
              <a:off x="8022915" y="2878603"/>
              <a:ext cx="194400" cy="301800"/>
            </a:xfrm>
            <a:prstGeom prst="rect">
              <a:avLst/>
            </a:prstGeom>
            <a:solidFill>
              <a:srgbClr val="C9DAF8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cxnSp>
          <p:nvCxnSpPr>
            <p:cNvPr id="53" name="Google Shape;550;p93"/>
            <p:cNvCxnSpPr/>
            <p:nvPr/>
          </p:nvCxnSpPr>
          <p:spPr>
            <a:xfrm rot="10800000" flipH="1">
              <a:off x="7911729" y="3029402"/>
              <a:ext cx="111300" cy="48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cxnSp>
        <p:nvCxnSpPr>
          <p:cNvPr id="54" name="Google Shape;551;p93"/>
          <p:cNvCxnSpPr>
            <a:stCxn id="82" idx="2"/>
            <a:endCxn id="4" idx="0"/>
          </p:cNvCxnSpPr>
          <p:nvPr/>
        </p:nvCxnSpPr>
        <p:spPr>
          <a:xfrm flipH="1">
            <a:off x="4379382" y="3393788"/>
            <a:ext cx="937" cy="497745"/>
          </a:xfrm>
          <a:prstGeom prst="straightConnector1">
            <a:avLst/>
          </a:prstGeom>
          <a:noFill/>
          <a:ln w="28575" cap="flat" cmpd="sng">
            <a:solidFill>
              <a:srgbClr val="666666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5" name="Google Shape;552;p93"/>
          <p:cNvCxnSpPr>
            <a:stCxn id="43" idx="2"/>
            <a:endCxn id="17" idx="0"/>
          </p:cNvCxnSpPr>
          <p:nvPr/>
        </p:nvCxnSpPr>
        <p:spPr>
          <a:xfrm>
            <a:off x="7830945" y="3367386"/>
            <a:ext cx="411" cy="506328"/>
          </a:xfrm>
          <a:prstGeom prst="straightConnector1">
            <a:avLst/>
          </a:prstGeom>
          <a:noFill/>
          <a:ln w="28575" cap="flat" cmpd="sng">
            <a:solidFill>
              <a:srgbClr val="666666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6" name="Google Shape;553;p93"/>
          <p:cNvSpPr txBox="1"/>
          <p:nvPr/>
        </p:nvSpPr>
        <p:spPr>
          <a:xfrm>
            <a:off x="3839911" y="4862782"/>
            <a:ext cx="855300" cy="2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ASIC 1</a:t>
            </a:r>
            <a:endParaRPr dirty="0"/>
          </a:p>
        </p:txBody>
      </p:sp>
      <p:sp>
        <p:nvSpPr>
          <p:cNvPr id="57" name="Google Shape;554;p93"/>
          <p:cNvSpPr txBox="1"/>
          <p:nvPr/>
        </p:nvSpPr>
        <p:spPr>
          <a:xfrm>
            <a:off x="7362250" y="4862782"/>
            <a:ext cx="855300" cy="2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ASIC 2</a:t>
            </a:r>
            <a:endParaRPr dirty="0"/>
          </a:p>
        </p:txBody>
      </p:sp>
      <p:sp>
        <p:nvSpPr>
          <p:cNvPr id="58" name="Google Shape;555;p93"/>
          <p:cNvSpPr txBox="1"/>
          <p:nvPr/>
        </p:nvSpPr>
        <p:spPr>
          <a:xfrm>
            <a:off x="1987190" y="2640511"/>
            <a:ext cx="967454" cy="6078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Logical</a:t>
            </a:r>
            <a:endParaRPr lang="en-US" dirty="0" smtClean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Pipeline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9" name="Google Shape;556;p93"/>
          <p:cNvSpPr txBox="1"/>
          <p:nvPr/>
        </p:nvSpPr>
        <p:spPr>
          <a:xfrm>
            <a:off x="1854844" y="4043814"/>
            <a:ext cx="1099800" cy="687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Physical</a:t>
            </a:r>
            <a:endParaRPr lang="en-US" dirty="0" smtClean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Pipeline</a:t>
            </a:r>
            <a:endParaRPr dirty="0"/>
          </a:p>
        </p:txBody>
      </p:sp>
      <p:cxnSp>
        <p:nvCxnSpPr>
          <p:cNvPr id="60" name="Google Shape;557;p93"/>
          <p:cNvCxnSpPr/>
          <p:nvPr/>
        </p:nvCxnSpPr>
        <p:spPr>
          <a:xfrm>
            <a:off x="2014900" y="3642388"/>
            <a:ext cx="7201623" cy="272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62" name="Google Shape;559;p93"/>
          <p:cNvCxnSpPr>
            <a:stCxn id="74" idx="2"/>
            <a:endCxn id="43" idx="0"/>
          </p:cNvCxnSpPr>
          <p:nvPr/>
        </p:nvCxnSpPr>
        <p:spPr>
          <a:xfrm>
            <a:off x="6050947" y="1882544"/>
            <a:ext cx="1779998" cy="597420"/>
          </a:xfrm>
          <a:prstGeom prst="straightConnector1">
            <a:avLst/>
          </a:prstGeom>
          <a:noFill/>
          <a:ln w="28575" cap="flat" cmpd="sng">
            <a:solidFill>
              <a:srgbClr val="666666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3" name="Google Shape;560;p93"/>
          <p:cNvCxnSpPr>
            <a:stCxn id="74" idx="2"/>
            <a:endCxn id="82" idx="0"/>
          </p:cNvCxnSpPr>
          <p:nvPr/>
        </p:nvCxnSpPr>
        <p:spPr>
          <a:xfrm flipH="1">
            <a:off x="4380319" y="1882544"/>
            <a:ext cx="1670628" cy="623822"/>
          </a:xfrm>
          <a:prstGeom prst="straightConnector1">
            <a:avLst/>
          </a:prstGeom>
          <a:noFill/>
          <a:ln w="28575" cap="flat" cmpd="sng">
            <a:solidFill>
              <a:srgbClr val="666666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94" name="Group 93"/>
          <p:cNvGrpSpPr/>
          <p:nvPr/>
        </p:nvGrpSpPr>
        <p:grpSpPr>
          <a:xfrm>
            <a:off x="6473899" y="3873714"/>
            <a:ext cx="2714914" cy="1020617"/>
            <a:chOff x="6487753" y="3954487"/>
            <a:chExt cx="2258700" cy="681300"/>
          </a:xfrm>
        </p:grpSpPr>
        <p:sp>
          <p:nvSpPr>
            <p:cNvPr id="17" name="Google Shape;513;p93"/>
            <p:cNvSpPr/>
            <p:nvPr/>
          </p:nvSpPr>
          <p:spPr>
            <a:xfrm>
              <a:off x="6487753" y="3954487"/>
              <a:ext cx="2258700" cy="681300"/>
            </a:xfrm>
            <a:prstGeom prst="rect">
              <a:avLst/>
            </a:prstGeom>
            <a:noFill/>
            <a:ln w="9525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514;p93"/>
            <p:cNvSpPr/>
            <p:nvPr/>
          </p:nvSpPr>
          <p:spPr>
            <a:xfrm>
              <a:off x="6567093" y="4206654"/>
              <a:ext cx="179700" cy="187800"/>
            </a:xfrm>
            <a:prstGeom prst="rect">
              <a:avLst/>
            </a:prstGeom>
            <a:solidFill>
              <a:srgbClr val="FCE5CD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19" name="Google Shape;515;p93"/>
            <p:cNvSpPr/>
            <p:nvPr/>
          </p:nvSpPr>
          <p:spPr>
            <a:xfrm>
              <a:off x="7847887" y="4033385"/>
              <a:ext cx="179700" cy="549300"/>
            </a:xfrm>
            <a:prstGeom prst="rect">
              <a:avLst/>
            </a:prstGeom>
            <a:solidFill>
              <a:srgbClr val="FCE5CD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20" name="Google Shape;516;p93"/>
            <p:cNvSpPr/>
            <p:nvPr/>
          </p:nvSpPr>
          <p:spPr>
            <a:xfrm>
              <a:off x="6844838" y="4214176"/>
              <a:ext cx="179700" cy="187800"/>
            </a:xfrm>
            <a:prstGeom prst="rect">
              <a:avLst/>
            </a:prstGeom>
            <a:solidFill>
              <a:srgbClr val="FCE5CD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21" name="Google Shape;517;p93"/>
            <p:cNvSpPr/>
            <p:nvPr/>
          </p:nvSpPr>
          <p:spPr>
            <a:xfrm>
              <a:off x="7169671" y="4000122"/>
              <a:ext cx="179700" cy="187800"/>
            </a:xfrm>
            <a:prstGeom prst="rect">
              <a:avLst/>
            </a:prstGeom>
            <a:solidFill>
              <a:srgbClr val="FCE5CD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22" name="Google Shape;518;p93"/>
            <p:cNvSpPr/>
            <p:nvPr/>
          </p:nvSpPr>
          <p:spPr>
            <a:xfrm>
              <a:off x="7169671" y="4422367"/>
              <a:ext cx="179700" cy="187800"/>
            </a:xfrm>
            <a:prstGeom prst="rect">
              <a:avLst/>
            </a:prstGeom>
            <a:solidFill>
              <a:srgbClr val="FCE5CD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23" name="Google Shape;519;p93"/>
            <p:cNvSpPr/>
            <p:nvPr/>
          </p:nvSpPr>
          <p:spPr>
            <a:xfrm>
              <a:off x="8154391" y="4028845"/>
              <a:ext cx="179700" cy="558300"/>
            </a:xfrm>
            <a:prstGeom prst="rect">
              <a:avLst/>
            </a:prstGeom>
            <a:solidFill>
              <a:srgbClr val="FCE5CD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24" name="Google Shape;520;p93"/>
            <p:cNvSpPr/>
            <p:nvPr/>
          </p:nvSpPr>
          <p:spPr>
            <a:xfrm>
              <a:off x="8479184" y="4211238"/>
              <a:ext cx="179700" cy="187800"/>
            </a:xfrm>
            <a:prstGeom prst="rect">
              <a:avLst/>
            </a:prstGeom>
            <a:solidFill>
              <a:srgbClr val="FCE5CD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cxnSp>
          <p:nvCxnSpPr>
            <p:cNvPr id="25" name="Google Shape;521;p93"/>
            <p:cNvCxnSpPr/>
            <p:nvPr/>
          </p:nvCxnSpPr>
          <p:spPr>
            <a:xfrm>
              <a:off x="6746793" y="4300554"/>
              <a:ext cx="97500" cy="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6" name="Google Shape;522;p93"/>
            <p:cNvCxnSpPr/>
            <p:nvPr/>
          </p:nvCxnSpPr>
          <p:spPr>
            <a:xfrm>
              <a:off x="8027587" y="4308035"/>
              <a:ext cx="126900" cy="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7" name="Google Shape;523;p93"/>
            <p:cNvCxnSpPr/>
            <p:nvPr/>
          </p:nvCxnSpPr>
          <p:spPr>
            <a:xfrm rot="10800000" flipH="1">
              <a:off x="7024538" y="4093876"/>
              <a:ext cx="145200" cy="2142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8" name="Google Shape;524;p93"/>
            <p:cNvCxnSpPr/>
            <p:nvPr/>
          </p:nvCxnSpPr>
          <p:spPr>
            <a:xfrm>
              <a:off x="7024538" y="4308076"/>
              <a:ext cx="145200" cy="2082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9" name="Google Shape;525;p93"/>
            <p:cNvCxnSpPr/>
            <p:nvPr/>
          </p:nvCxnSpPr>
          <p:spPr>
            <a:xfrm>
              <a:off x="7349371" y="4094022"/>
              <a:ext cx="133500" cy="9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0" name="Google Shape;527;p93"/>
            <p:cNvCxnSpPr/>
            <p:nvPr/>
          </p:nvCxnSpPr>
          <p:spPr>
            <a:xfrm rot="10800000" flipH="1">
              <a:off x="7349371" y="4308067"/>
              <a:ext cx="498600" cy="2082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1" name="Google Shape;528;p93"/>
            <p:cNvCxnSpPr/>
            <p:nvPr/>
          </p:nvCxnSpPr>
          <p:spPr>
            <a:xfrm rot="10800000" flipH="1">
              <a:off x="8334091" y="4304995"/>
              <a:ext cx="145200" cy="30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64" name="Google Shape;526;p93"/>
            <p:cNvSpPr/>
            <p:nvPr/>
          </p:nvSpPr>
          <p:spPr>
            <a:xfrm>
              <a:off x="7482810" y="4000903"/>
              <a:ext cx="179700" cy="187800"/>
            </a:xfrm>
            <a:prstGeom prst="rect">
              <a:avLst/>
            </a:prstGeom>
            <a:solidFill>
              <a:srgbClr val="FCE5CD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cxnSp>
          <p:nvCxnSpPr>
            <p:cNvPr id="65" name="Google Shape;561;p93"/>
            <p:cNvCxnSpPr/>
            <p:nvPr/>
          </p:nvCxnSpPr>
          <p:spPr>
            <a:xfrm>
              <a:off x="7662510" y="4094803"/>
              <a:ext cx="185400" cy="2133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95" name="Group 94"/>
          <p:cNvGrpSpPr/>
          <p:nvPr/>
        </p:nvGrpSpPr>
        <p:grpSpPr>
          <a:xfrm>
            <a:off x="2998915" y="3891533"/>
            <a:ext cx="2760934" cy="977211"/>
            <a:chOff x="3290013" y="3917120"/>
            <a:chExt cx="2369700" cy="681300"/>
          </a:xfrm>
        </p:grpSpPr>
        <p:sp>
          <p:nvSpPr>
            <p:cNvPr id="4" name="Google Shape;500;p93"/>
            <p:cNvSpPr/>
            <p:nvPr/>
          </p:nvSpPr>
          <p:spPr>
            <a:xfrm>
              <a:off x="3290013" y="3917120"/>
              <a:ext cx="2369700" cy="681300"/>
            </a:xfrm>
            <a:prstGeom prst="rect">
              <a:avLst/>
            </a:prstGeom>
            <a:noFill/>
            <a:ln w="9525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501;p93"/>
            <p:cNvSpPr/>
            <p:nvPr/>
          </p:nvSpPr>
          <p:spPr>
            <a:xfrm>
              <a:off x="4189708" y="4169287"/>
              <a:ext cx="179700" cy="187800"/>
            </a:xfrm>
            <a:prstGeom prst="rect">
              <a:avLst/>
            </a:prstGeom>
            <a:solidFill>
              <a:srgbClr val="EAD1DC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6" name="Google Shape;502;p93"/>
            <p:cNvSpPr/>
            <p:nvPr/>
          </p:nvSpPr>
          <p:spPr>
            <a:xfrm>
              <a:off x="4514541" y="3955233"/>
              <a:ext cx="179700" cy="187800"/>
            </a:xfrm>
            <a:prstGeom prst="rect">
              <a:avLst/>
            </a:prstGeom>
            <a:solidFill>
              <a:srgbClr val="EAD1DC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7" name="Google Shape;503;p93"/>
            <p:cNvSpPr/>
            <p:nvPr/>
          </p:nvSpPr>
          <p:spPr>
            <a:xfrm>
              <a:off x="4514541" y="4377478"/>
              <a:ext cx="179700" cy="187800"/>
            </a:xfrm>
            <a:prstGeom prst="rect">
              <a:avLst/>
            </a:prstGeom>
            <a:solidFill>
              <a:srgbClr val="EAD1DC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8" name="Google Shape;504;p93"/>
            <p:cNvSpPr/>
            <p:nvPr/>
          </p:nvSpPr>
          <p:spPr>
            <a:xfrm>
              <a:off x="4866889" y="3988541"/>
              <a:ext cx="179700" cy="558300"/>
            </a:xfrm>
            <a:prstGeom prst="rect">
              <a:avLst/>
            </a:prstGeom>
            <a:solidFill>
              <a:srgbClr val="EAD1DC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9" name="Google Shape;505;p93"/>
            <p:cNvSpPr/>
            <p:nvPr/>
          </p:nvSpPr>
          <p:spPr>
            <a:xfrm>
              <a:off x="5432078" y="4169287"/>
              <a:ext cx="179700" cy="187800"/>
            </a:xfrm>
            <a:prstGeom prst="rect">
              <a:avLst/>
            </a:prstGeom>
            <a:solidFill>
              <a:srgbClr val="EAD1DC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cxnSp>
          <p:nvCxnSpPr>
            <p:cNvPr id="10" name="Google Shape;506;p93"/>
            <p:cNvCxnSpPr/>
            <p:nvPr/>
          </p:nvCxnSpPr>
          <p:spPr>
            <a:xfrm rot="10800000" flipH="1">
              <a:off x="4369408" y="4048987"/>
              <a:ext cx="145200" cy="2142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" name="Google Shape;507;p93"/>
            <p:cNvCxnSpPr/>
            <p:nvPr/>
          </p:nvCxnSpPr>
          <p:spPr>
            <a:xfrm>
              <a:off x="4369408" y="4263187"/>
              <a:ext cx="145200" cy="2082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2" name="Google Shape;508;p93"/>
            <p:cNvCxnSpPr/>
            <p:nvPr/>
          </p:nvCxnSpPr>
          <p:spPr>
            <a:xfrm>
              <a:off x="4694241" y="4049133"/>
              <a:ext cx="172500" cy="2187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3" name="Google Shape;509;p93"/>
            <p:cNvCxnSpPr/>
            <p:nvPr/>
          </p:nvCxnSpPr>
          <p:spPr>
            <a:xfrm rot="10800000" flipH="1">
              <a:off x="4694241" y="4267678"/>
              <a:ext cx="172500" cy="2037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4" name="Google Shape;510;p93"/>
            <p:cNvSpPr/>
            <p:nvPr/>
          </p:nvSpPr>
          <p:spPr>
            <a:xfrm>
              <a:off x="5149483" y="4115755"/>
              <a:ext cx="179700" cy="294900"/>
            </a:xfrm>
            <a:prstGeom prst="rect">
              <a:avLst/>
            </a:prstGeom>
            <a:solidFill>
              <a:srgbClr val="EAD1DC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cxnSp>
          <p:nvCxnSpPr>
            <p:cNvPr id="15" name="Google Shape;511;p93"/>
            <p:cNvCxnSpPr/>
            <p:nvPr/>
          </p:nvCxnSpPr>
          <p:spPr>
            <a:xfrm rot="10800000" flipH="1">
              <a:off x="5046589" y="4263191"/>
              <a:ext cx="102900" cy="45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6" name="Google Shape;512;p93"/>
            <p:cNvCxnSpPr/>
            <p:nvPr/>
          </p:nvCxnSpPr>
          <p:spPr>
            <a:xfrm>
              <a:off x="5329183" y="4263205"/>
              <a:ext cx="102900" cy="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66" name="Google Shape;562;p93"/>
            <p:cNvSpPr/>
            <p:nvPr/>
          </p:nvSpPr>
          <p:spPr>
            <a:xfrm>
              <a:off x="3374961" y="4169287"/>
              <a:ext cx="179700" cy="187800"/>
            </a:xfrm>
            <a:prstGeom prst="rect">
              <a:avLst/>
            </a:prstGeom>
            <a:solidFill>
              <a:srgbClr val="EAD1DC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67" name="Google Shape;563;p93"/>
            <p:cNvSpPr/>
            <p:nvPr/>
          </p:nvSpPr>
          <p:spPr>
            <a:xfrm>
              <a:off x="3752285" y="3952763"/>
              <a:ext cx="179700" cy="187800"/>
            </a:xfrm>
            <a:prstGeom prst="rect">
              <a:avLst/>
            </a:prstGeom>
            <a:solidFill>
              <a:srgbClr val="EAD1DC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68" name="Google Shape;564;p93"/>
            <p:cNvSpPr/>
            <p:nvPr/>
          </p:nvSpPr>
          <p:spPr>
            <a:xfrm>
              <a:off x="3752285" y="4375007"/>
              <a:ext cx="179700" cy="187800"/>
            </a:xfrm>
            <a:prstGeom prst="rect">
              <a:avLst/>
            </a:prstGeom>
            <a:solidFill>
              <a:srgbClr val="EAD1DC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cxnSp>
          <p:nvCxnSpPr>
            <p:cNvPr id="69" name="Google Shape;565;p93"/>
            <p:cNvCxnSpPr/>
            <p:nvPr/>
          </p:nvCxnSpPr>
          <p:spPr>
            <a:xfrm rot="10800000" flipH="1">
              <a:off x="3554661" y="4046587"/>
              <a:ext cx="197700" cy="2166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70" name="Google Shape;566;p93"/>
            <p:cNvCxnSpPr/>
            <p:nvPr/>
          </p:nvCxnSpPr>
          <p:spPr>
            <a:xfrm>
              <a:off x="3554661" y="4263187"/>
              <a:ext cx="197700" cy="2058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71" name="Google Shape;567;p93"/>
            <p:cNvCxnSpPr/>
            <p:nvPr/>
          </p:nvCxnSpPr>
          <p:spPr>
            <a:xfrm>
              <a:off x="3931985" y="4046663"/>
              <a:ext cx="257700" cy="2166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72" name="Google Shape;568;p93"/>
            <p:cNvCxnSpPr/>
            <p:nvPr/>
          </p:nvCxnSpPr>
          <p:spPr>
            <a:xfrm rot="10800000" flipH="1">
              <a:off x="3931985" y="4263107"/>
              <a:ext cx="257700" cy="2058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sp>
        <p:nvSpPr>
          <p:cNvPr id="74" name="Rounded Rectangle 73"/>
          <p:cNvSpPr/>
          <p:nvPr/>
        </p:nvSpPr>
        <p:spPr>
          <a:xfrm>
            <a:off x="4604391" y="1108367"/>
            <a:ext cx="2893111" cy="77417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Controller</a:t>
            </a:r>
            <a:endParaRPr lang="en-US" sz="2400" dirty="0"/>
          </a:p>
        </p:txBody>
      </p:sp>
      <p:grpSp>
        <p:nvGrpSpPr>
          <p:cNvPr id="81" name="Group 80"/>
          <p:cNvGrpSpPr/>
          <p:nvPr/>
        </p:nvGrpSpPr>
        <p:grpSpPr>
          <a:xfrm>
            <a:off x="3464811" y="2506366"/>
            <a:ext cx="1831015" cy="887422"/>
            <a:chOff x="6915438" y="2658186"/>
            <a:chExt cx="1403400" cy="709200"/>
          </a:xfrm>
        </p:grpSpPr>
        <p:sp>
          <p:nvSpPr>
            <p:cNvPr id="82" name="Google Shape;540;p93"/>
            <p:cNvSpPr/>
            <p:nvPr/>
          </p:nvSpPr>
          <p:spPr>
            <a:xfrm>
              <a:off x="6915438" y="2658186"/>
              <a:ext cx="1403400" cy="709200"/>
            </a:xfrm>
            <a:prstGeom prst="rect">
              <a:avLst/>
            </a:prstGeom>
            <a:noFill/>
            <a:ln w="9525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541;p93"/>
            <p:cNvSpPr/>
            <p:nvPr/>
          </p:nvSpPr>
          <p:spPr>
            <a:xfrm>
              <a:off x="6985053" y="2933371"/>
              <a:ext cx="194400" cy="192000"/>
            </a:xfrm>
            <a:prstGeom prst="rect">
              <a:avLst/>
            </a:prstGeom>
            <a:solidFill>
              <a:srgbClr val="C9DAF8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84" name="Google Shape;542;p93"/>
            <p:cNvSpPr/>
            <p:nvPr/>
          </p:nvSpPr>
          <p:spPr>
            <a:xfrm>
              <a:off x="7336314" y="2714375"/>
              <a:ext cx="194400" cy="192000"/>
            </a:xfrm>
            <a:prstGeom prst="rect">
              <a:avLst/>
            </a:prstGeom>
            <a:solidFill>
              <a:srgbClr val="C9DAF8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85" name="Google Shape;543;p93"/>
            <p:cNvSpPr/>
            <p:nvPr/>
          </p:nvSpPr>
          <p:spPr>
            <a:xfrm>
              <a:off x="7336314" y="3146369"/>
              <a:ext cx="194400" cy="192000"/>
            </a:xfrm>
            <a:prstGeom prst="rect">
              <a:avLst/>
            </a:prstGeom>
            <a:solidFill>
              <a:srgbClr val="C9DAF8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86" name="Google Shape;544;p93"/>
            <p:cNvSpPr/>
            <p:nvPr/>
          </p:nvSpPr>
          <p:spPr>
            <a:xfrm>
              <a:off x="7717329" y="2748452"/>
              <a:ext cx="194400" cy="571500"/>
            </a:xfrm>
            <a:prstGeom prst="rect">
              <a:avLst/>
            </a:prstGeom>
            <a:solidFill>
              <a:srgbClr val="C9DAF8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cxnSp>
          <p:nvCxnSpPr>
            <p:cNvPr id="87" name="Google Shape;545;p93"/>
            <p:cNvCxnSpPr/>
            <p:nvPr/>
          </p:nvCxnSpPr>
          <p:spPr>
            <a:xfrm rot="10800000" flipH="1">
              <a:off x="7179453" y="2810371"/>
              <a:ext cx="156900" cy="2190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88" name="Google Shape;546;p93"/>
            <p:cNvCxnSpPr/>
            <p:nvPr/>
          </p:nvCxnSpPr>
          <p:spPr>
            <a:xfrm>
              <a:off x="7179453" y="3029371"/>
              <a:ext cx="156900" cy="2130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89" name="Google Shape;547;p93"/>
            <p:cNvCxnSpPr/>
            <p:nvPr/>
          </p:nvCxnSpPr>
          <p:spPr>
            <a:xfrm>
              <a:off x="7530714" y="2810375"/>
              <a:ext cx="186600" cy="2238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90" name="Google Shape;548;p93"/>
            <p:cNvCxnSpPr/>
            <p:nvPr/>
          </p:nvCxnSpPr>
          <p:spPr>
            <a:xfrm rot="10800000" flipH="1">
              <a:off x="7530714" y="3034169"/>
              <a:ext cx="186600" cy="2082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91" name="Google Shape;549;p93"/>
            <p:cNvSpPr/>
            <p:nvPr/>
          </p:nvSpPr>
          <p:spPr>
            <a:xfrm>
              <a:off x="8022915" y="2878603"/>
              <a:ext cx="194400" cy="301800"/>
            </a:xfrm>
            <a:prstGeom prst="rect">
              <a:avLst/>
            </a:prstGeom>
            <a:solidFill>
              <a:srgbClr val="C9DAF8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cxnSp>
          <p:nvCxnSpPr>
            <p:cNvPr id="92" name="Google Shape;550;p93"/>
            <p:cNvCxnSpPr/>
            <p:nvPr/>
          </p:nvCxnSpPr>
          <p:spPr>
            <a:xfrm rot="10800000" flipH="1">
              <a:off x="7911729" y="3029402"/>
              <a:ext cx="111300" cy="48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sp>
        <p:nvSpPr>
          <p:cNvPr id="34" name="Down Arrow 33"/>
          <p:cNvSpPr/>
          <p:nvPr/>
        </p:nvSpPr>
        <p:spPr>
          <a:xfrm>
            <a:off x="1759529" y="3155533"/>
            <a:ext cx="135126" cy="100107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416235" y="3045370"/>
            <a:ext cx="132600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P4 Compiler</a:t>
            </a:r>
          </a:p>
          <a:p>
            <a:pPr algn="r"/>
            <a:r>
              <a:rPr lang="en-US" dirty="0"/>
              <a:t>m</a:t>
            </a:r>
            <a:r>
              <a:rPr lang="en-US" dirty="0" smtClean="0"/>
              <a:t>aps from</a:t>
            </a:r>
          </a:p>
          <a:p>
            <a:pPr algn="r"/>
            <a:r>
              <a:rPr lang="en-US" dirty="0" smtClean="0"/>
              <a:t>Logical to</a:t>
            </a:r>
          </a:p>
          <a:p>
            <a:pPr algn="r"/>
            <a:r>
              <a:rPr lang="en-US" dirty="0" smtClean="0"/>
              <a:t>Physical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9010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3480619" y="730059"/>
            <a:ext cx="7093974" cy="3020946"/>
          </a:xfrm>
          <a:prstGeom prst="round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b"/>
          <a:lstStyle/>
          <a:p>
            <a:pPr algn="ctr">
              <a:spcBef>
                <a:spcPts val="600"/>
              </a:spcBef>
            </a:pPr>
            <a:endParaRPr lang="en-US" sz="2800" dirty="0" smtClean="0"/>
          </a:p>
          <a:p>
            <a:pPr algn="ctr">
              <a:spcBef>
                <a:spcPts val="600"/>
              </a:spcBef>
            </a:pPr>
            <a:endParaRPr lang="en-US" sz="2800" dirty="0" smtClean="0"/>
          </a:p>
          <a:p>
            <a:pPr algn="ctr">
              <a:spcBef>
                <a:spcPts val="600"/>
              </a:spcBef>
            </a:pPr>
            <a:r>
              <a:rPr lang="en-US" sz="2800" dirty="0" smtClean="0"/>
              <a:t>Stratum</a:t>
            </a:r>
            <a:endParaRPr lang="en-US" sz="2800" dirty="0"/>
          </a:p>
        </p:txBody>
      </p:sp>
      <p:sp>
        <p:nvSpPr>
          <p:cNvPr id="43" name="Rounded Rectangle 42"/>
          <p:cNvSpPr/>
          <p:nvPr/>
        </p:nvSpPr>
        <p:spPr>
          <a:xfrm>
            <a:off x="3480619" y="3937819"/>
            <a:ext cx="7093974" cy="1509251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2800" dirty="0" smtClean="0"/>
              <a:t>ONL</a:t>
            </a:r>
            <a:endParaRPr lang="en-US" sz="2800" dirty="0"/>
          </a:p>
        </p:txBody>
      </p:sp>
      <p:sp>
        <p:nvSpPr>
          <p:cNvPr id="3" name="Rectangle 2"/>
          <p:cNvSpPr/>
          <p:nvPr/>
        </p:nvSpPr>
        <p:spPr>
          <a:xfrm>
            <a:off x="3923069" y="4247536"/>
            <a:ext cx="2964427" cy="54568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Switch SDK (Driver)</a:t>
            </a:r>
            <a:endParaRPr lang="en-US" dirty="0"/>
          </a:p>
        </p:txBody>
      </p:sp>
      <p:sp>
        <p:nvSpPr>
          <p:cNvPr id="44" name="Rectangle 43"/>
          <p:cNvSpPr/>
          <p:nvPr/>
        </p:nvSpPr>
        <p:spPr>
          <a:xfrm>
            <a:off x="7180003" y="4247534"/>
            <a:ext cx="2964427" cy="545691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Platform API</a:t>
            </a:r>
            <a:endParaRPr lang="en-US" dirty="0"/>
          </a:p>
        </p:txBody>
      </p:sp>
      <p:sp>
        <p:nvSpPr>
          <p:cNvPr id="45" name="Rectangle 44"/>
          <p:cNvSpPr/>
          <p:nvPr/>
        </p:nvSpPr>
        <p:spPr>
          <a:xfrm>
            <a:off x="3923069" y="5756787"/>
            <a:ext cx="2964427" cy="49652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Switch Chip(s)</a:t>
            </a:r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7180004" y="5776449"/>
            <a:ext cx="2964427" cy="49652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Peripheral(s)</a:t>
            </a:r>
            <a:endParaRPr lang="en-US" dirty="0"/>
          </a:p>
        </p:txBody>
      </p:sp>
      <p:cxnSp>
        <p:nvCxnSpPr>
          <p:cNvPr id="49" name="Straight Arrow Connector 48"/>
          <p:cNvCxnSpPr>
            <a:stCxn id="44" idx="2"/>
            <a:endCxn id="47" idx="0"/>
          </p:cNvCxnSpPr>
          <p:nvPr/>
        </p:nvCxnSpPr>
        <p:spPr>
          <a:xfrm>
            <a:off x="8662217" y="4793225"/>
            <a:ext cx="1" cy="9832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endCxn id="45" idx="0"/>
          </p:cNvCxnSpPr>
          <p:nvPr/>
        </p:nvCxnSpPr>
        <p:spPr>
          <a:xfrm flipH="1">
            <a:off x="5405283" y="4793225"/>
            <a:ext cx="7374" cy="96356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/>
          <p:cNvSpPr/>
          <p:nvPr/>
        </p:nvSpPr>
        <p:spPr>
          <a:xfrm>
            <a:off x="3923069" y="492251"/>
            <a:ext cx="1902543" cy="545689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P4Runtime</a:t>
            </a:r>
            <a:endParaRPr lang="en-US" dirty="0"/>
          </a:p>
        </p:txBody>
      </p:sp>
      <p:sp>
        <p:nvSpPr>
          <p:cNvPr id="53" name="Rectangle 52"/>
          <p:cNvSpPr/>
          <p:nvPr/>
        </p:nvSpPr>
        <p:spPr>
          <a:xfrm>
            <a:off x="6076334" y="492251"/>
            <a:ext cx="1902543" cy="545689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gNMI</a:t>
            </a:r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8229599" y="492251"/>
            <a:ext cx="1902543" cy="545689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gNOI</a:t>
            </a:r>
            <a:endParaRPr lang="en-US" dirty="0"/>
          </a:p>
        </p:txBody>
      </p:sp>
      <p:sp>
        <p:nvSpPr>
          <p:cNvPr id="55" name="Rectangle 54"/>
          <p:cNvSpPr/>
          <p:nvPr/>
        </p:nvSpPr>
        <p:spPr>
          <a:xfrm>
            <a:off x="5405283" y="1401113"/>
            <a:ext cx="3256935" cy="405582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Interface Broker</a:t>
            </a:r>
            <a:endParaRPr lang="en-US" dirty="0"/>
          </a:p>
        </p:txBody>
      </p:sp>
      <p:cxnSp>
        <p:nvCxnSpPr>
          <p:cNvPr id="57" name="Straight Arrow Connector 56"/>
          <p:cNvCxnSpPr>
            <a:stCxn id="52" idx="2"/>
            <a:endCxn id="55" idx="0"/>
          </p:cNvCxnSpPr>
          <p:nvPr/>
        </p:nvCxnSpPr>
        <p:spPr>
          <a:xfrm>
            <a:off x="4874341" y="1037940"/>
            <a:ext cx="2159410" cy="36317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53" idx="2"/>
            <a:endCxn id="55" idx="0"/>
          </p:cNvCxnSpPr>
          <p:nvPr/>
        </p:nvCxnSpPr>
        <p:spPr>
          <a:xfrm>
            <a:off x="7027606" y="1037940"/>
            <a:ext cx="6145" cy="36317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stCxn id="54" idx="2"/>
            <a:endCxn id="55" idx="0"/>
          </p:cNvCxnSpPr>
          <p:nvPr/>
        </p:nvCxnSpPr>
        <p:spPr>
          <a:xfrm flipH="1">
            <a:off x="7033751" y="1037940"/>
            <a:ext cx="2147120" cy="36317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angle 61"/>
          <p:cNvSpPr/>
          <p:nvPr/>
        </p:nvSpPr>
        <p:spPr>
          <a:xfrm>
            <a:off x="3923069" y="2696509"/>
            <a:ext cx="3256935" cy="405582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Chip Abstraction Managers</a:t>
            </a:r>
            <a:endParaRPr lang="en-US" dirty="0"/>
          </a:p>
        </p:txBody>
      </p:sp>
      <p:sp>
        <p:nvSpPr>
          <p:cNvPr id="72" name="Rectangle 71"/>
          <p:cNvSpPr/>
          <p:nvPr/>
        </p:nvSpPr>
        <p:spPr>
          <a:xfrm>
            <a:off x="7474971" y="2696509"/>
            <a:ext cx="2657171" cy="405582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Platform Manager</a:t>
            </a:r>
            <a:endParaRPr lang="en-US" dirty="0"/>
          </a:p>
        </p:txBody>
      </p:sp>
      <p:sp>
        <p:nvSpPr>
          <p:cNvPr id="74" name="Rectangle 73"/>
          <p:cNvSpPr/>
          <p:nvPr/>
        </p:nvSpPr>
        <p:spPr>
          <a:xfrm>
            <a:off x="7474971" y="2091815"/>
            <a:ext cx="2657171" cy="405582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Chassis Manager</a:t>
            </a:r>
            <a:endParaRPr lang="en-US" dirty="0"/>
          </a:p>
        </p:txBody>
      </p:sp>
      <p:cxnSp>
        <p:nvCxnSpPr>
          <p:cNvPr id="76" name="Straight Arrow Connector 75"/>
          <p:cNvCxnSpPr>
            <a:stCxn id="55" idx="2"/>
            <a:endCxn id="74" idx="0"/>
          </p:cNvCxnSpPr>
          <p:nvPr/>
        </p:nvCxnSpPr>
        <p:spPr>
          <a:xfrm>
            <a:off x="7033751" y="1806695"/>
            <a:ext cx="1769806" cy="28512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74" idx="2"/>
            <a:endCxn id="72" idx="0"/>
          </p:cNvCxnSpPr>
          <p:nvPr/>
        </p:nvCxnSpPr>
        <p:spPr>
          <a:xfrm>
            <a:off x="8803557" y="2497397"/>
            <a:ext cx="0" cy="1991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>
            <a:stCxn id="72" idx="2"/>
          </p:cNvCxnSpPr>
          <p:nvPr/>
        </p:nvCxnSpPr>
        <p:spPr>
          <a:xfrm flipH="1">
            <a:off x="8797413" y="3102091"/>
            <a:ext cx="6144" cy="114544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>
            <a:stCxn id="62" idx="2"/>
          </p:cNvCxnSpPr>
          <p:nvPr/>
        </p:nvCxnSpPr>
        <p:spPr>
          <a:xfrm flipH="1">
            <a:off x="5551536" y="3102091"/>
            <a:ext cx="1" cy="114544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ectangle 84"/>
          <p:cNvSpPr/>
          <p:nvPr/>
        </p:nvSpPr>
        <p:spPr>
          <a:xfrm>
            <a:off x="3923069" y="2085656"/>
            <a:ext cx="1768577" cy="405582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Table Manager</a:t>
            </a:r>
            <a:endParaRPr lang="en-US" dirty="0"/>
          </a:p>
        </p:txBody>
      </p:sp>
      <p:sp>
        <p:nvSpPr>
          <p:cNvPr id="86" name="Rectangle 85"/>
          <p:cNvSpPr/>
          <p:nvPr/>
        </p:nvSpPr>
        <p:spPr>
          <a:xfrm>
            <a:off x="5986614" y="2085656"/>
            <a:ext cx="1193389" cy="405582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Node</a:t>
            </a:r>
            <a:endParaRPr lang="en-US" dirty="0"/>
          </a:p>
        </p:txBody>
      </p:sp>
      <p:cxnSp>
        <p:nvCxnSpPr>
          <p:cNvPr id="88" name="Straight Arrow Connector 87"/>
          <p:cNvCxnSpPr>
            <a:endCxn id="85" idx="0"/>
          </p:cNvCxnSpPr>
          <p:nvPr/>
        </p:nvCxnSpPr>
        <p:spPr>
          <a:xfrm>
            <a:off x="4807357" y="1025622"/>
            <a:ext cx="1" cy="106003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>
            <a:stCxn id="85" idx="3"/>
            <a:endCxn id="86" idx="1"/>
          </p:cNvCxnSpPr>
          <p:nvPr/>
        </p:nvCxnSpPr>
        <p:spPr>
          <a:xfrm>
            <a:off x="5691646" y="2288447"/>
            <a:ext cx="294968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>
            <a:stCxn id="55" idx="2"/>
            <a:endCxn id="86" idx="0"/>
          </p:cNvCxnSpPr>
          <p:nvPr/>
        </p:nvCxnSpPr>
        <p:spPr>
          <a:xfrm flipH="1">
            <a:off x="6583309" y="1806695"/>
            <a:ext cx="450442" cy="27896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/>
          <p:cNvCxnSpPr>
            <a:stCxn id="85" idx="2"/>
          </p:cNvCxnSpPr>
          <p:nvPr/>
        </p:nvCxnSpPr>
        <p:spPr>
          <a:xfrm>
            <a:off x="4807358" y="2491238"/>
            <a:ext cx="0" cy="19295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/>
          <p:cNvCxnSpPr>
            <a:stCxn id="86" idx="2"/>
          </p:cNvCxnSpPr>
          <p:nvPr/>
        </p:nvCxnSpPr>
        <p:spPr>
          <a:xfrm>
            <a:off x="6583309" y="2491238"/>
            <a:ext cx="0" cy="20527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Document 109"/>
          <p:cNvSpPr/>
          <p:nvPr/>
        </p:nvSpPr>
        <p:spPr>
          <a:xfrm>
            <a:off x="1229813" y="492251"/>
            <a:ext cx="1674442" cy="771829"/>
          </a:xfrm>
          <a:prstGeom prst="flowChartDocumen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P4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Program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1" name="Rectangle 110"/>
          <p:cNvSpPr/>
          <p:nvPr/>
        </p:nvSpPr>
        <p:spPr>
          <a:xfrm>
            <a:off x="1232886" y="1599556"/>
            <a:ext cx="1674441" cy="648929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P4</a:t>
            </a:r>
          </a:p>
          <a:p>
            <a:pPr algn="ctr"/>
            <a:r>
              <a:rPr lang="en-US" b="1" dirty="0" smtClean="0">
                <a:solidFill>
                  <a:schemeClr val="bg1"/>
                </a:solidFill>
              </a:rPr>
              <a:t>Compiler</a:t>
            </a:r>
          </a:p>
        </p:txBody>
      </p:sp>
      <p:cxnSp>
        <p:nvCxnSpPr>
          <p:cNvPr id="112" name="Straight Arrow Connector 111"/>
          <p:cNvCxnSpPr>
            <a:stCxn id="110" idx="2"/>
            <a:endCxn id="111" idx="0"/>
          </p:cNvCxnSpPr>
          <p:nvPr/>
        </p:nvCxnSpPr>
        <p:spPr>
          <a:xfrm>
            <a:off x="2067034" y="1213054"/>
            <a:ext cx="3073" cy="386502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Elbow Connector 113"/>
          <p:cNvCxnSpPr>
            <a:stCxn id="111" idx="2"/>
          </p:cNvCxnSpPr>
          <p:nvPr/>
        </p:nvCxnSpPr>
        <p:spPr>
          <a:xfrm rot="5400000" flipH="1" flipV="1">
            <a:off x="2182062" y="507477"/>
            <a:ext cx="1629053" cy="1852964"/>
          </a:xfrm>
          <a:prstGeom prst="bentConnector4">
            <a:avLst>
              <a:gd name="adj1" fmla="val -14033"/>
              <a:gd name="adj2" fmla="val 63040"/>
            </a:avLst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626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Rectangle 300"/>
          <p:cNvSpPr/>
          <p:nvPr/>
        </p:nvSpPr>
        <p:spPr>
          <a:xfrm>
            <a:off x="1772061" y="2433488"/>
            <a:ext cx="3899430" cy="190366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b="1" smtClean="0">
                <a:solidFill>
                  <a:schemeClr val="bg1"/>
                </a:solidFill>
              </a:rPr>
              <a:t>P4 Compiler</a:t>
            </a:r>
            <a:endParaRPr lang="en-US" b="1" dirty="0" smtClean="0">
              <a:solidFill>
                <a:schemeClr val="bg1"/>
              </a:solidFill>
            </a:endParaRPr>
          </a:p>
        </p:txBody>
      </p:sp>
      <p:sp>
        <p:nvSpPr>
          <p:cNvPr id="42" name="Document 41"/>
          <p:cNvSpPr/>
          <p:nvPr/>
        </p:nvSpPr>
        <p:spPr>
          <a:xfrm>
            <a:off x="997523" y="221673"/>
            <a:ext cx="5457813" cy="1932188"/>
          </a:xfrm>
          <a:prstGeom prst="flowChartDocumen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b="1" dirty="0" smtClean="0">
                <a:solidFill>
                  <a:schemeClr val="tx1"/>
                </a:solidFill>
              </a:rPr>
              <a:t>forward.p4</a:t>
            </a:r>
          </a:p>
        </p:txBody>
      </p:sp>
      <p:cxnSp>
        <p:nvCxnSpPr>
          <p:cNvPr id="328" name="Straight Arrow Connector 327"/>
          <p:cNvCxnSpPr>
            <a:stCxn id="315" idx="3"/>
          </p:cNvCxnSpPr>
          <p:nvPr/>
        </p:nvCxnSpPr>
        <p:spPr>
          <a:xfrm flipV="1">
            <a:off x="3616050" y="5068861"/>
            <a:ext cx="4682826" cy="40116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2" name="Group 301"/>
          <p:cNvGrpSpPr/>
          <p:nvPr/>
        </p:nvGrpSpPr>
        <p:grpSpPr>
          <a:xfrm>
            <a:off x="1096302" y="384626"/>
            <a:ext cx="4923335" cy="1363155"/>
            <a:chOff x="1858297" y="273786"/>
            <a:chExt cx="4923335" cy="1563339"/>
          </a:xfrm>
        </p:grpSpPr>
        <p:sp>
          <p:nvSpPr>
            <p:cNvPr id="4" name="Rectangle 3"/>
            <p:cNvSpPr/>
            <p:nvPr/>
          </p:nvSpPr>
          <p:spPr>
            <a:xfrm>
              <a:off x="4016695" y="273786"/>
              <a:ext cx="973394" cy="648929"/>
            </a:xfrm>
            <a:prstGeom prst="rect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</a:t>
              </a:r>
              <a:r>
                <a:rPr lang="en-US" dirty="0" smtClean="0"/>
                <a:t>Pv4</a:t>
              </a:r>
              <a:endParaRPr lang="en-US" dirty="0"/>
            </a:p>
          </p:txBody>
        </p:sp>
        <p:sp>
          <p:nvSpPr>
            <p:cNvPr id="5" name="Rectangle 4"/>
            <p:cNvSpPr/>
            <p:nvPr/>
          </p:nvSpPr>
          <p:spPr>
            <a:xfrm>
              <a:off x="4016695" y="1188196"/>
              <a:ext cx="973394" cy="648929"/>
            </a:xfrm>
            <a:prstGeom prst="rect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IPv6</a:t>
              </a:r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2225152" y="745739"/>
              <a:ext cx="973394" cy="648929"/>
            </a:xfrm>
            <a:prstGeom prst="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L2</a:t>
              </a:r>
              <a:endParaRPr lang="en-US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5808238" y="745739"/>
              <a:ext cx="973394" cy="648929"/>
            </a:xfrm>
            <a:prstGeom prst="rect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ACL</a:t>
              </a:r>
              <a:endParaRPr lang="en-US" dirty="0"/>
            </a:p>
          </p:txBody>
        </p:sp>
        <p:cxnSp>
          <p:nvCxnSpPr>
            <p:cNvPr id="12" name="Straight Arrow Connector 11"/>
            <p:cNvCxnSpPr>
              <a:stCxn id="12" idx="1"/>
            </p:cNvCxnSpPr>
            <p:nvPr/>
          </p:nvCxnSpPr>
          <p:spPr>
            <a:xfrm flipH="1" flipV="1">
              <a:off x="1858297" y="1070203"/>
              <a:ext cx="366855" cy="1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Elbow Connector 291"/>
            <p:cNvCxnSpPr>
              <a:stCxn id="6" idx="3"/>
              <a:endCxn id="4" idx="1"/>
            </p:cNvCxnSpPr>
            <p:nvPr/>
          </p:nvCxnSpPr>
          <p:spPr>
            <a:xfrm flipV="1">
              <a:off x="3198546" y="598251"/>
              <a:ext cx="818149" cy="471953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Elbow Connector 293"/>
            <p:cNvCxnSpPr>
              <a:stCxn id="6" idx="3"/>
              <a:endCxn id="5" idx="1"/>
            </p:cNvCxnSpPr>
            <p:nvPr/>
          </p:nvCxnSpPr>
          <p:spPr>
            <a:xfrm>
              <a:off x="3198546" y="1070204"/>
              <a:ext cx="818149" cy="442457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Elbow Connector 295"/>
            <p:cNvCxnSpPr>
              <a:stCxn id="4" idx="3"/>
              <a:endCxn id="7" idx="1"/>
            </p:cNvCxnSpPr>
            <p:nvPr/>
          </p:nvCxnSpPr>
          <p:spPr>
            <a:xfrm>
              <a:off x="4990089" y="598251"/>
              <a:ext cx="818149" cy="471953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Elbow Connector 297"/>
            <p:cNvCxnSpPr>
              <a:stCxn id="5" idx="3"/>
              <a:endCxn id="7" idx="1"/>
            </p:cNvCxnSpPr>
            <p:nvPr/>
          </p:nvCxnSpPr>
          <p:spPr>
            <a:xfrm flipV="1">
              <a:off x="4990089" y="1070204"/>
              <a:ext cx="818149" cy="442457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4" name="Document 303"/>
          <p:cNvSpPr/>
          <p:nvPr/>
        </p:nvSpPr>
        <p:spPr>
          <a:xfrm>
            <a:off x="6000084" y="2999403"/>
            <a:ext cx="1674441" cy="771829"/>
          </a:xfrm>
          <a:prstGeom prst="flowChartDocumen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forward.p4info</a:t>
            </a:r>
          </a:p>
        </p:txBody>
      </p:sp>
      <p:sp>
        <p:nvSpPr>
          <p:cNvPr id="307" name="Rounded Rectangle 306"/>
          <p:cNvSpPr/>
          <p:nvPr/>
        </p:nvSpPr>
        <p:spPr>
          <a:xfrm>
            <a:off x="1927759" y="3589352"/>
            <a:ext cx="1552811" cy="647943"/>
          </a:xfrm>
          <a:prstGeom prst="round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Tomahawk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Backend</a:t>
            </a:r>
          </a:p>
        </p:txBody>
      </p:sp>
      <p:sp>
        <p:nvSpPr>
          <p:cNvPr id="309" name="Rounded Rectangle 308"/>
          <p:cNvSpPr/>
          <p:nvPr/>
        </p:nvSpPr>
        <p:spPr>
          <a:xfrm>
            <a:off x="3966591" y="3583700"/>
            <a:ext cx="1552047" cy="651164"/>
          </a:xfrm>
          <a:prstGeom prst="round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Tofino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Backend</a:t>
            </a:r>
          </a:p>
        </p:txBody>
      </p:sp>
      <p:sp>
        <p:nvSpPr>
          <p:cNvPr id="315" name="Document 314"/>
          <p:cNvSpPr/>
          <p:nvPr/>
        </p:nvSpPr>
        <p:spPr>
          <a:xfrm>
            <a:off x="1785916" y="4723062"/>
            <a:ext cx="1830134" cy="771829"/>
          </a:xfrm>
          <a:prstGeom prst="flowChartDocument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b</a:t>
            </a:r>
            <a:r>
              <a:rPr lang="en-US" b="1" dirty="0" err="1" smtClean="0">
                <a:solidFill>
                  <a:schemeClr val="tx1"/>
                </a:solidFill>
              </a:rPr>
              <a:t>cm_forward.bin</a:t>
            </a:r>
            <a:endParaRPr lang="en-US" b="1" dirty="0" smtClean="0">
              <a:solidFill>
                <a:schemeClr val="tx1"/>
              </a:solidFill>
            </a:endParaRPr>
          </a:p>
        </p:txBody>
      </p:sp>
      <p:sp>
        <p:nvSpPr>
          <p:cNvPr id="316" name="Document 315"/>
          <p:cNvSpPr/>
          <p:nvPr/>
        </p:nvSpPr>
        <p:spPr>
          <a:xfrm>
            <a:off x="3908759" y="4723062"/>
            <a:ext cx="1688484" cy="771829"/>
          </a:xfrm>
          <a:prstGeom prst="flowChartDocument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 smtClean="0">
                <a:solidFill>
                  <a:schemeClr val="tx1"/>
                </a:solidFill>
              </a:rPr>
              <a:t>bf_forward.bin</a:t>
            </a:r>
            <a:endParaRPr lang="en-US" b="1" dirty="0" smtClean="0">
              <a:solidFill>
                <a:schemeClr val="tx1"/>
              </a:solidFill>
            </a:endParaRPr>
          </a:p>
        </p:txBody>
      </p:sp>
      <p:sp>
        <p:nvSpPr>
          <p:cNvPr id="322" name="Rectangle 321"/>
          <p:cNvSpPr/>
          <p:nvPr/>
        </p:nvSpPr>
        <p:spPr>
          <a:xfrm>
            <a:off x="8271167" y="4753670"/>
            <a:ext cx="3588327" cy="63038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Switch ASIC</a:t>
            </a:r>
            <a:endParaRPr lang="en-US" sz="2000" dirty="0"/>
          </a:p>
        </p:txBody>
      </p:sp>
      <p:grpSp>
        <p:nvGrpSpPr>
          <p:cNvPr id="329" name="Group 328"/>
          <p:cNvGrpSpPr/>
          <p:nvPr/>
        </p:nvGrpSpPr>
        <p:grpSpPr>
          <a:xfrm>
            <a:off x="8271167" y="741098"/>
            <a:ext cx="3588327" cy="1260763"/>
            <a:chOff x="8021782" y="1394668"/>
            <a:chExt cx="3588327" cy="1260763"/>
          </a:xfrm>
        </p:grpSpPr>
        <p:sp>
          <p:nvSpPr>
            <p:cNvPr id="320" name="Rectangle 319"/>
            <p:cNvSpPr/>
            <p:nvPr/>
          </p:nvSpPr>
          <p:spPr>
            <a:xfrm>
              <a:off x="8021782" y="1394668"/>
              <a:ext cx="3588327" cy="1260763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smtClean="0"/>
                <a:t>Controller</a:t>
              </a:r>
            </a:p>
            <a:p>
              <a:pPr algn="ctr"/>
              <a:endParaRPr lang="en-US" sz="2400" dirty="0"/>
            </a:p>
          </p:txBody>
        </p:sp>
        <p:sp>
          <p:nvSpPr>
            <p:cNvPr id="323" name="Rounded Rectangle 322"/>
            <p:cNvSpPr/>
            <p:nvPr/>
          </p:nvSpPr>
          <p:spPr>
            <a:xfrm>
              <a:off x="8939093" y="2189269"/>
              <a:ext cx="1981201" cy="369430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P4Runtime Client</a:t>
              </a:r>
              <a:endParaRPr lang="en-US" dirty="0"/>
            </a:p>
          </p:txBody>
        </p:sp>
      </p:grpSp>
      <p:grpSp>
        <p:nvGrpSpPr>
          <p:cNvPr id="330" name="Group 329"/>
          <p:cNvGrpSpPr/>
          <p:nvPr/>
        </p:nvGrpSpPr>
        <p:grpSpPr>
          <a:xfrm>
            <a:off x="8271167" y="3445765"/>
            <a:ext cx="3588327" cy="1260763"/>
            <a:chOff x="8021782" y="3445765"/>
            <a:chExt cx="3588327" cy="1260763"/>
          </a:xfrm>
        </p:grpSpPr>
        <p:sp>
          <p:nvSpPr>
            <p:cNvPr id="321" name="Rectangle 320"/>
            <p:cNvSpPr/>
            <p:nvPr/>
          </p:nvSpPr>
          <p:spPr>
            <a:xfrm>
              <a:off x="8021782" y="3445765"/>
              <a:ext cx="3588327" cy="1260763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smtClean="0"/>
                <a:t>Switch OS</a:t>
              </a:r>
              <a:endParaRPr lang="en-US" sz="2000" dirty="0"/>
            </a:p>
          </p:txBody>
        </p:sp>
        <p:sp>
          <p:nvSpPr>
            <p:cNvPr id="325" name="Rounded Rectangle 324"/>
            <p:cNvSpPr/>
            <p:nvPr/>
          </p:nvSpPr>
          <p:spPr>
            <a:xfrm>
              <a:off x="8943108" y="3531212"/>
              <a:ext cx="1981201" cy="369430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P4Runtime Server</a:t>
              </a:r>
              <a:endParaRPr lang="en-US" dirty="0"/>
            </a:p>
          </p:txBody>
        </p:sp>
      </p:grpSp>
      <p:sp>
        <p:nvSpPr>
          <p:cNvPr id="331" name="Up-Down Arrow 330"/>
          <p:cNvSpPr/>
          <p:nvPr/>
        </p:nvSpPr>
        <p:spPr>
          <a:xfrm>
            <a:off x="10133188" y="1913371"/>
            <a:ext cx="91469" cy="1617841"/>
          </a:xfrm>
          <a:prstGeom prst="up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3" name="Elbow Connector 332"/>
          <p:cNvCxnSpPr>
            <a:stCxn id="304" idx="3"/>
            <a:endCxn id="323" idx="1"/>
          </p:cNvCxnSpPr>
          <p:nvPr/>
        </p:nvCxnSpPr>
        <p:spPr>
          <a:xfrm flipV="1">
            <a:off x="7674525" y="1720414"/>
            <a:ext cx="1513953" cy="1664904"/>
          </a:xfrm>
          <a:prstGeom prst="bentConnector3">
            <a:avLst>
              <a:gd name="adj1" fmla="val 20716"/>
            </a:avLst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5" name="Elbow Connector 334"/>
          <p:cNvCxnSpPr>
            <a:stCxn id="304" idx="3"/>
            <a:endCxn id="325" idx="1"/>
          </p:cNvCxnSpPr>
          <p:nvPr/>
        </p:nvCxnSpPr>
        <p:spPr>
          <a:xfrm>
            <a:off x="7674525" y="3385318"/>
            <a:ext cx="1517968" cy="330609"/>
          </a:xfrm>
          <a:prstGeom prst="bentConnector3">
            <a:avLst>
              <a:gd name="adj1" fmla="val 20793"/>
            </a:avLst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6" name="TextBox 335"/>
          <p:cNvSpPr txBox="1"/>
          <p:nvPr/>
        </p:nvSpPr>
        <p:spPr>
          <a:xfrm>
            <a:off x="10183092" y="2531548"/>
            <a:ext cx="1779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p4runtime.proto</a:t>
            </a:r>
            <a:endParaRPr lang="en-US" b="1" dirty="0"/>
          </a:p>
        </p:txBody>
      </p:sp>
      <p:sp>
        <p:nvSpPr>
          <p:cNvPr id="341" name="Rounded Rectangle 340"/>
          <p:cNvSpPr/>
          <p:nvPr/>
        </p:nvSpPr>
        <p:spPr>
          <a:xfrm>
            <a:off x="9188478" y="4273765"/>
            <a:ext cx="1981201" cy="36943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ASIC SDK</a:t>
            </a:r>
            <a:endParaRPr lang="en-US" dirty="0"/>
          </a:p>
        </p:txBody>
      </p:sp>
      <p:sp>
        <p:nvSpPr>
          <p:cNvPr id="39" name="Document 38"/>
          <p:cNvSpPr/>
          <p:nvPr/>
        </p:nvSpPr>
        <p:spPr>
          <a:xfrm>
            <a:off x="156752" y="2999402"/>
            <a:ext cx="1321442" cy="771829"/>
          </a:xfrm>
          <a:prstGeom prst="flowChartDocumen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arch.p4</a:t>
            </a:r>
          </a:p>
        </p:txBody>
      </p:sp>
      <p:cxnSp>
        <p:nvCxnSpPr>
          <p:cNvPr id="9" name="Straight Arrow Connector 8"/>
          <p:cNvCxnSpPr>
            <a:stCxn id="42" idx="2"/>
            <a:endCxn id="301" idx="0"/>
          </p:cNvCxnSpPr>
          <p:nvPr/>
        </p:nvCxnSpPr>
        <p:spPr>
          <a:xfrm flipH="1">
            <a:off x="3721776" y="2026122"/>
            <a:ext cx="4654" cy="40736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flipH="1" flipV="1">
            <a:off x="6019637" y="1070203"/>
            <a:ext cx="366857" cy="2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39" idx="3"/>
            <a:endCxn id="301" idx="1"/>
          </p:cNvCxnSpPr>
          <p:nvPr/>
        </p:nvCxnSpPr>
        <p:spPr>
          <a:xfrm>
            <a:off x="1478194" y="3385317"/>
            <a:ext cx="293867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301" idx="3"/>
            <a:endCxn id="304" idx="1"/>
          </p:cNvCxnSpPr>
          <p:nvPr/>
        </p:nvCxnSpPr>
        <p:spPr>
          <a:xfrm>
            <a:off x="5671491" y="3385318"/>
            <a:ext cx="32859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309" idx="2"/>
            <a:endCxn id="316" idx="0"/>
          </p:cNvCxnSpPr>
          <p:nvPr/>
        </p:nvCxnSpPr>
        <p:spPr>
          <a:xfrm>
            <a:off x="4742615" y="4234864"/>
            <a:ext cx="10386" cy="48819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307" idx="2"/>
            <a:endCxn id="315" idx="0"/>
          </p:cNvCxnSpPr>
          <p:nvPr/>
        </p:nvCxnSpPr>
        <p:spPr>
          <a:xfrm flipH="1">
            <a:off x="2700983" y="4237295"/>
            <a:ext cx="3182" cy="48576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>
            <a:endCxn id="307" idx="0"/>
          </p:cNvCxnSpPr>
          <p:nvPr/>
        </p:nvCxnSpPr>
        <p:spPr>
          <a:xfrm>
            <a:off x="2700983" y="3267665"/>
            <a:ext cx="3182" cy="32168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endCxn id="309" idx="0"/>
          </p:cNvCxnSpPr>
          <p:nvPr/>
        </p:nvCxnSpPr>
        <p:spPr>
          <a:xfrm>
            <a:off x="4742614" y="2912669"/>
            <a:ext cx="1" cy="67103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ounded Rectangle 43"/>
          <p:cNvSpPr/>
          <p:nvPr/>
        </p:nvSpPr>
        <p:spPr>
          <a:xfrm>
            <a:off x="1927759" y="2752292"/>
            <a:ext cx="3606027" cy="651164"/>
          </a:xfrm>
          <a:prstGeom prst="round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Compiler Frontend</a:t>
            </a:r>
          </a:p>
        </p:txBody>
      </p:sp>
    </p:spTree>
    <p:extLst>
      <p:ext uri="{BB962C8B-B14F-4D97-AF65-F5344CB8AC3E}">
        <p14:creationId xmlns:p14="http://schemas.microsoft.com/office/powerpoint/2010/main" val="1603750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2">
            <a:extLst>
              <a:ext uri="{FF2B5EF4-FFF2-40B4-BE49-F238E27FC236}">
                <a16:creationId xmlns:a16="http://schemas.microsoft.com/office/drawing/2014/main" xmlns="" id="{16E85FEA-A04A-4E4D-A2F7-C0A62BD48DCD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31276" y="4270921"/>
            <a:ext cx="938259" cy="1218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xmlns="" id="{07C00C85-9C6A-F64D-AD44-9C4509DF0515}"/>
              </a:ext>
            </a:extLst>
          </p:cNvPr>
          <p:cNvSpPr/>
          <p:nvPr/>
        </p:nvSpPr>
        <p:spPr>
          <a:xfrm>
            <a:off x="1704753" y="4928905"/>
            <a:ext cx="636998" cy="3904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NIC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xmlns="" id="{93AC27F4-F4E8-8B45-A0DE-84EC8522D826}"/>
              </a:ext>
            </a:extLst>
          </p:cNvPr>
          <p:cNvCxnSpPr>
            <a:stCxn id="5" idx="3"/>
            <a:endCxn id="37" idx="1"/>
          </p:cNvCxnSpPr>
          <p:nvPr/>
        </p:nvCxnSpPr>
        <p:spPr>
          <a:xfrm flipV="1">
            <a:off x="2341751" y="5092808"/>
            <a:ext cx="7204639" cy="31306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42">
            <a:extLst>
              <a:ext uri="{FF2B5EF4-FFF2-40B4-BE49-F238E27FC236}">
                <a16:creationId xmlns:a16="http://schemas.microsoft.com/office/drawing/2014/main" xmlns="" id="{A2F61688-4572-3740-ABC6-290417F3E06F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6182" y="4759037"/>
            <a:ext cx="1318875" cy="7301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42">
            <a:extLst>
              <a:ext uri="{FF2B5EF4-FFF2-40B4-BE49-F238E27FC236}">
                <a16:creationId xmlns:a16="http://schemas.microsoft.com/office/drawing/2014/main" xmlns="" id="{EC5F8B3A-17D2-2645-B98E-C1614A7B3FE9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0049" y="4759037"/>
            <a:ext cx="1318875" cy="7301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42">
            <a:extLst>
              <a:ext uri="{FF2B5EF4-FFF2-40B4-BE49-F238E27FC236}">
                <a16:creationId xmlns:a16="http://schemas.microsoft.com/office/drawing/2014/main" xmlns="" id="{CAE6EE6C-6477-BC42-8548-8013D988A501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3916" y="4759037"/>
            <a:ext cx="1318875" cy="7301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22">
            <a:extLst>
              <a:ext uri="{FF2B5EF4-FFF2-40B4-BE49-F238E27FC236}">
                <a16:creationId xmlns:a16="http://schemas.microsoft.com/office/drawing/2014/main" xmlns="" id="{B11DED87-F96E-CC4A-9AC4-DB714124A299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8096" y="4270921"/>
            <a:ext cx="938259" cy="1218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xmlns="" id="{B0AF47DE-8EA6-E246-84E4-346BBB0173ED}"/>
              </a:ext>
            </a:extLst>
          </p:cNvPr>
          <p:cNvSpPr/>
          <p:nvPr/>
        </p:nvSpPr>
        <p:spPr>
          <a:xfrm>
            <a:off x="3427534" y="4443242"/>
            <a:ext cx="1318875" cy="376563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Switch OS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xmlns="" id="{BC8AF8C3-9169-8C4F-94D9-542C329B5C0C}"/>
              </a:ext>
            </a:extLst>
          </p:cNvPr>
          <p:cNvSpPr/>
          <p:nvPr/>
        </p:nvSpPr>
        <p:spPr>
          <a:xfrm>
            <a:off x="5231400" y="4443242"/>
            <a:ext cx="1318875" cy="376563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Switch OS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xmlns="" id="{46EDF753-AF87-EC49-BEEF-5FD8EE4C5E20}"/>
              </a:ext>
            </a:extLst>
          </p:cNvPr>
          <p:cNvSpPr/>
          <p:nvPr/>
        </p:nvSpPr>
        <p:spPr>
          <a:xfrm>
            <a:off x="7035266" y="4443242"/>
            <a:ext cx="1318875" cy="376563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Switch OS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xmlns="" id="{1BE451DA-8B70-8A41-BCB8-FE93348B9EA5}"/>
              </a:ext>
            </a:extLst>
          </p:cNvPr>
          <p:cNvSpPr/>
          <p:nvPr/>
        </p:nvSpPr>
        <p:spPr>
          <a:xfrm>
            <a:off x="1710798" y="4529351"/>
            <a:ext cx="630954" cy="3765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v</a:t>
            </a:r>
            <a:r>
              <a:rPr lang="en-US" dirty="0" err="1" smtClean="0">
                <a:solidFill>
                  <a:schemeClr val="bg1"/>
                </a:solidFill>
              </a:rPr>
              <a:t>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xmlns="" id="{8CB2083F-BEE2-8347-AC35-6722942141EC}"/>
              </a:ext>
            </a:extLst>
          </p:cNvPr>
          <p:cNvSpPr/>
          <p:nvPr/>
        </p:nvSpPr>
        <p:spPr>
          <a:xfrm>
            <a:off x="3696187" y="2264025"/>
            <a:ext cx="4385462" cy="651164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ea typeface="Symbol" charset="2"/>
                <a:cs typeface="Symbol" charset="2"/>
              </a:rPr>
              <a:t>Network OS</a:t>
            </a:r>
            <a:endParaRPr lang="en-US" sz="2400" dirty="0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xmlns="" id="{11444E56-9A3D-4C4D-AD88-C48789BBAFBD}"/>
              </a:ext>
            </a:extLst>
          </p:cNvPr>
          <p:cNvSpPr/>
          <p:nvPr/>
        </p:nvSpPr>
        <p:spPr>
          <a:xfrm>
            <a:off x="3696187" y="1574253"/>
            <a:ext cx="1025609" cy="592167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dirty="0"/>
              <a:t>Control App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xmlns="" id="{2EF8CD91-D793-084D-9A81-20168B8A9BB2}"/>
              </a:ext>
            </a:extLst>
          </p:cNvPr>
          <p:cNvSpPr/>
          <p:nvPr/>
        </p:nvSpPr>
        <p:spPr>
          <a:xfrm>
            <a:off x="4816139" y="1574253"/>
            <a:ext cx="1025609" cy="592167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dirty="0"/>
              <a:t>Control App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xmlns="" id="{97C9F6E1-44C3-644C-848D-C39D32AD560F}"/>
              </a:ext>
            </a:extLst>
          </p:cNvPr>
          <p:cNvSpPr/>
          <p:nvPr/>
        </p:nvSpPr>
        <p:spPr>
          <a:xfrm>
            <a:off x="5936091" y="1574253"/>
            <a:ext cx="1025609" cy="592167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dirty="0"/>
              <a:t>Control App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xmlns="" id="{E32D0669-7B7F-EF4D-8324-1037667343CF}"/>
              </a:ext>
            </a:extLst>
          </p:cNvPr>
          <p:cNvSpPr/>
          <p:nvPr/>
        </p:nvSpPr>
        <p:spPr>
          <a:xfrm>
            <a:off x="7056043" y="1574253"/>
            <a:ext cx="1025609" cy="592167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dirty="0"/>
              <a:t>Control App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xmlns="" id="{07C00C85-9C6A-F64D-AD44-9C4509DF0515}"/>
              </a:ext>
            </a:extLst>
          </p:cNvPr>
          <p:cNvSpPr/>
          <p:nvPr/>
        </p:nvSpPr>
        <p:spPr>
          <a:xfrm>
            <a:off x="9546390" y="4897599"/>
            <a:ext cx="636998" cy="390418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NIC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xmlns="" id="{1BE451DA-8B70-8A41-BCB8-FE93348B9EA5}"/>
              </a:ext>
            </a:extLst>
          </p:cNvPr>
          <p:cNvSpPr/>
          <p:nvPr/>
        </p:nvSpPr>
        <p:spPr>
          <a:xfrm>
            <a:off x="9552435" y="4498045"/>
            <a:ext cx="630954" cy="3765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v</a:t>
            </a:r>
            <a:r>
              <a:rPr lang="en-US" dirty="0" err="1" smtClean="0">
                <a:solidFill>
                  <a:schemeClr val="bg1"/>
                </a:solidFill>
              </a:rPr>
              <a:t>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1" name="Rectangle 180"/>
          <p:cNvSpPr/>
          <p:nvPr/>
        </p:nvSpPr>
        <p:spPr>
          <a:xfrm>
            <a:off x="1316829" y="3643743"/>
            <a:ext cx="471054" cy="47105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smtClean="0"/>
              <a:t>VM</a:t>
            </a:r>
            <a:endParaRPr lang="en-US" sz="1400"/>
          </a:p>
        </p:txBody>
      </p:sp>
      <p:cxnSp>
        <p:nvCxnSpPr>
          <p:cNvPr id="186" name="Straight Connector 185"/>
          <p:cNvCxnSpPr>
            <a:stCxn id="22" idx="0"/>
            <a:endCxn id="181" idx="2"/>
          </p:cNvCxnSpPr>
          <p:nvPr/>
        </p:nvCxnSpPr>
        <p:spPr>
          <a:xfrm flipH="1" flipV="1">
            <a:off x="1552356" y="4114800"/>
            <a:ext cx="473919" cy="41455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87" name="Rectangle 186"/>
          <p:cNvSpPr/>
          <p:nvPr/>
        </p:nvSpPr>
        <p:spPr>
          <a:xfrm>
            <a:off x="2258621" y="3643745"/>
            <a:ext cx="471054" cy="47105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smtClean="0"/>
              <a:t>VM</a:t>
            </a:r>
            <a:endParaRPr lang="en-US" sz="1400"/>
          </a:p>
        </p:txBody>
      </p:sp>
      <p:cxnSp>
        <p:nvCxnSpPr>
          <p:cNvPr id="192" name="Straight Connector 191"/>
          <p:cNvCxnSpPr>
            <a:stCxn id="22" idx="0"/>
            <a:endCxn id="187" idx="2"/>
          </p:cNvCxnSpPr>
          <p:nvPr/>
        </p:nvCxnSpPr>
        <p:spPr>
          <a:xfrm flipV="1">
            <a:off x="2026275" y="4114800"/>
            <a:ext cx="467873" cy="41455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93" name="Rectangle 192"/>
          <p:cNvSpPr/>
          <p:nvPr/>
        </p:nvSpPr>
        <p:spPr>
          <a:xfrm>
            <a:off x="9158466" y="3643743"/>
            <a:ext cx="471054" cy="47105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smtClean="0"/>
              <a:t>VM</a:t>
            </a:r>
            <a:endParaRPr lang="en-US" sz="1400"/>
          </a:p>
        </p:txBody>
      </p:sp>
      <p:sp>
        <p:nvSpPr>
          <p:cNvPr id="194" name="Rectangle 193"/>
          <p:cNvSpPr/>
          <p:nvPr/>
        </p:nvSpPr>
        <p:spPr>
          <a:xfrm>
            <a:off x="10100258" y="3643743"/>
            <a:ext cx="471054" cy="47105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smtClean="0"/>
              <a:t>VM</a:t>
            </a:r>
            <a:endParaRPr lang="en-US" sz="1400"/>
          </a:p>
        </p:txBody>
      </p:sp>
      <p:cxnSp>
        <p:nvCxnSpPr>
          <p:cNvPr id="196" name="Straight Connector 195"/>
          <p:cNvCxnSpPr>
            <a:stCxn id="38" idx="0"/>
            <a:endCxn id="193" idx="2"/>
          </p:cNvCxnSpPr>
          <p:nvPr/>
        </p:nvCxnSpPr>
        <p:spPr>
          <a:xfrm flipH="1" flipV="1">
            <a:off x="9393993" y="4114800"/>
            <a:ext cx="473919" cy="38324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Connector 197"/>
          <p:cNvCxnSpPr>
            <a:stCxn id="38" idx="0"/>
            <a:endCxn id="194" idx="2"/>
          </p:cNvCxnSpPr>
          <p:nvPr/>
        </p:nvCxnSpPr>
        <p:spPr>
          <a:xfrm flipV="1">
            <a:off x="9867912" y="4114798"/>
            <a:ext cx="467873" cy="38324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Arrow Connector 199"/>
          <p:cNvCxnSpPr>
            <a:stCxn id="24" idx="2"/>
            <a:endCxn id="22" idx="3"/>
          </p:cNvCxnSpPr>
          <p:nvPr/>
        </p:nvCxnSpPr>
        <p:spPr>
          <a:xfrm flipH="1">
            <a:off x="2341752" y="2915189"/>
            <a:ext cx="3547166" cy="1802444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Arrow Connector 201"/>
          <p:cNvCxnSpPr>
            <a:stCxn id="24" idx="2"/>
            <a:endCxn id="14" idx="0"/>
          </p:cNvCxnSpPr>
          <p:nvPr/>
        </p:nvCxnSpPr>
        <p:spPr>
          <a:xfrm flipH="1">
            <a:off x="4086972" y="2915189"/>
            <a:ext cx="1801946" cy="1528053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Arrow Connector 205"/>
          <p:cNvCxnSpPr>
            <a:stCxn id="24" idx="2"/>
            <a:endCxn id="15" idx="0"/>
          </p:cNvCxnSpPr>
          <p:nvPr/>
        </p:nvCxnSpPr>
        <p:spPr>
          <a:xfrm>
            <a:off x="5888918" y="2915189"/>
            <a:ext cx="1920" cy="1528053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Arrow Connector 207"/>
          <p:cNvCxnSpPr>
            <a:stCxn id="24" idx="2"/>
            <a:endCxn id="16" idx="0"/>
          </p:cNvCxnSpPr>
          <p:nvPr/>
        </p:nvCxnSpPr>
        <p:spPr>
          <a:xfrm>
            <a:off x="5888918" y="2915189"/>
            <a:ext cx="1805786" cy="1528053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Arrow Connector 209"/>
          <p:cNvCxnSpPr>
            <a:stCxn id="24" idx="2"/>
            <a:endCxn id="38" idx="1"/>
          </p:cNvCxnSpPr>
          <p:nvPr/>
        </p:nvCxnSpPr>
        <p:spPr>
          <a:xfrm>
            <a:off x="5888918" y="2915189"/>
            <a:ext cx="3663517" cy="1771138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" name="TextBox 211"/>
          <p:cNvSpPr txBox="1"/>
          <p:nvPr/>
        </p:nvSpPr>
        <p:spPr>
          <a:xfrm>
            <a:off x="1010406" y="5397972"/>
            <a:ext cx="1023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mtClean="0"/>
              <a:t>End Host</a:t>
            </a:r>
            <a:endParaRPr lang="en-US"/>
          </a:p>
        </p:txBody>
      </p:sp>
      <p:sp>
        <p:nvSpPr>
          <p:cNvPr id="213" name="TextBox 212"/>
          <p:cNvSpPr txBox="1"/>
          <p:nvPr/>
        </p:nvSpPr>
        <p:spPr>
          <a:xfrm>
            <a:off x="9864889" y="5397972"/>
            <a:ext cx="1023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End Host</a:t>
            </a:r>
            <a:endParaRPr lang="en-US" dirty="0"/>
          </a:p>
        </p:txBody>
      </p:sp>
      <p:sp>
        <p:nvSpPr>
          <p:cNvPr id="214" name="TextBox 213"/>
          <p:cNvSpPr txBox="1"/>
          <p:nvPr/>
        </p:nvSpPr>
        <p:spPr>
          <a:xfrm>
            <a:off x="1852663" y="3699158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215" name="TextBox 214"/>
          <p:cNvSpPr txBox="1"/>
          <p:nvPr/>
        </p:nvSpPr>
        <p:spPr>
          <a:xfrm>
            <a:off x="9694328" y="3699170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mr-IN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7626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6" descr="48HD10Gb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5109" y="4853247"/>
            <a:ext cx="3659716" cy="5859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06451" y="825910"/>
            <a:ext cx="6699251" cy="4940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ounded Rectangle 5"/>
          <p:cNvSpPr/>
          <p:nvPr/>
        </p:nvSpPr>
        <p:spPr>
          <a:xfrm>
            <a:off x="812800" y="2993851"/>
            <a:ext cx="2540000" cy="87379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21864" tIns="60932" rIns="121864" bIns="60932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defTabSz="609251" eaLnBrk="1" hangingPunct="1">
              <a:defRPr/>
            </a:pPr>
            <a:r>
              <a:rPr lang="en-US" sz="2200" dirty="0"/>
              <a:t>Specialized</a:t>
            </a:r>
          </a:p>
          <a:p>
            <a:pPr algn="ctr" defTabSz="609251" eaLnBrk="1" hangingPunct="1">
              <a:defRPr/>
            </a:pPr>
            <a:r>
              <a:rPr lang="en-US" sz="2200" dirty="0" smtClean="0"/>
              <a:t>OS</a:t>
            </a:r>
            <a:endParaRPr lang="en-US" sz="2200" dirty="0"/>
          </a:p>
        </p:txBody>
      </p:sp>
      <p:sp>
        <p:nvSpPr>
          <p:cNvPr id="7" name="Rounded Rectangle 6"/>
          <p:cNvSpPr/>
          <p:nvPr/>
        </p:nvSpPr>
        <p:spPr>
          <a:xfrm>
            <a:off x="812800" y="4064746"/>
            <a:ext cx="2540000" cy="89198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21864" tIns="60932" rIns="121864" bIns="60932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defTabSz="609251" eaLnBrk="1" hangingPunct="1">
              <a:defRPr/>
            </a:pPr>
            <a:r>
              <a:rPr lang="en-US" sz="2200" dirty="0"/>
              <a:t>Specialized</a:t>
            </a:r>
          </a:p>
          <a:p>
            <a:pPr algn="ctr" defTabSz="609251" eaLnBrk="1" hangingPunct="1">
              <a:defRPr/>
            </a:pPr>
            <a:r>
              <a:rPr lang="en-US" sz="2200" dirty="0"/>
              <a:t>Hardware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7018532" y="1299233"/>
            <a:ext cx="4434360" cy="685800"/>
            <a:chOff x="6979268" y="1299233"/>
            <a:chExt cx="4434360" cy="685800"/>
          </a:xfrm>
        </p:grpSpPr>
        <p:sp>
          <p:nvSpPr>
            <p:cNvPr id="9" name="Rounded Rectangle 8"/>
            <p:cNvSpPr/>
            <p:nvPr/>
          </p:nvSpPr>
          <p:spPr bwMode="auto">
            <a:xfrm>
              <a:off x="10600828" y="1299233"/>
              <a:ext cx="812800" cy="6858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133" dirty="0">
                  <a:solidFill>
                    <a:schemeClr val="tx1"/>
                  </a:solidFill>
                  <a:latin typeface="Calibri"/>
                </a:rPr>
                <a:t>App</a:t>
              </a:r>
            </a:p>
          </p:txBody>
        </p:sp>
        <p:sp>
          <p:nvSpPr>
            <p:cNvPr id="11" name="Rounded Rectangle 10"/>
            <p:cNvSpPr/>
            <p:nvPr/>
          </p:nvSpPr>
          <p:spPr bwMode="auto">
            <a:xfrm>
              <a:off x="9876516" y="1299233"/>
              <a:ext cx="812800" cy="6858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133" dirty="0">
                  <a:solidFill>
                    <a:schemeClr val="tx1"/>
                  </a:solidFill>
                  <a:latin typeface="Calibri"/>
                </a:rPr>
                <a:t>App</a:t>
              </a:r>
            </a:p>
          </p:txBody>
        </p:sp>
        <p:sp>
          <p:nvSpPr>
            <p:cNvPr id="13" name="Rounded Rectangle 12"/>
            <p:cNvSpPr/>
            <p:nvPr/>
          </p:nvSpPr>
          <p:spPr bwMode="auto">
            <a:xfrm>
              <a:off x="9152204" y="1299233"/>
              <a:ext cx="812800" cy="6858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133" dirty="0">
                  <a:solidFill>
                    <a:schemeClr val="tx1"/>
                  </a:solidFill>
                  <a:latin typeface="Calibri"/>
                </a:rPr>
                <a:t>App</a:t>
              </a:r>
            </a:p>
          </p:txBody>
        </p:sp>
        <p:sp>
          <p:nvSpPr>
            <p:cNvPr id="15" name="Rounded Rectangle 14"/>
            <p:cNvSpPr/>
            <p:nvPr/>
          </p:nvSpPr>
          <p:spPr bwMode="auto">
            <a:xfrm>
              <a:off x="8427892" y="1299233"/>
              <a:ext cx="812800" cy="6858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133" dirty="0">
                  <a:solidFill>
                    <a:schemeClr val="tx1"/>
                  </a:solidFill>
                  <a:latin typeface="Calibri"/>
                </a:rPr>
                <a:t>App</a:t>
              </a:r>
            </a:p>
          </p:txBody>
        </p:sp>
        <p:sp>
          <p:nvSpPr>
            <p:cNvPr id="17" name="Rounded Rectangle 16"/>
            <p:cNvSpPr/>
            <p:nvPr/>
          </p:nvSpPr>
          <p:spPr bwMode="auto">
            <a:xfrm>
              <a:off x="7703580" y="1299233"/>
              <a:ext cx="812800" cy="6858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133" dirty="0">
                  <a:solidFill>
                    <a:schemeClr val="tx1"/>
                  </a:solidFill>
                  <a:latin typeface="Calibri"/>
                </a:rPr>
                <a:t>App</a:t>
              </a:r>
            </a:p>
          </p:txBody>
        </p:sp>
        <p:sp>
          <p:nvSpPr>
            <p:cNvPr id="19" name="Rounded Rectangle 18"/>
            <p:cNvSpPr/>
            <p:nvPr/>
          </p:nvSpPr>
          <p:spPr bwMode="auto">
            <a:xfrm>
              <a:off x="6979268" y="1299233"/>
              <a:ext cx="812800" cy="6858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133" dirty="0">
                  <a:solidFill>
                    <a:schemeClr val="tx1"/>
                  </a:solidFill>
                  <a:latin typeface="Calibri"/>
                </a:rPr>
                <a:t>App</a:t>
              </a:r>
            </a:p>
          </p:txBody>
        </p:sp>
      </p:grpSp>
      <p:sp>
        <p:nvSpPr>
          <p:cNvPr id="20" name="Rounded Rectangle 19"/>
          <p:cNvSpPr/>
          <p:nvPr/>
        </p:nvSpPr>
        <p:spPr>
          <a:xfrm>
            <a:off x="812800" y="1881951"/>
            <a:ext cx="2540000" cy="89231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21864" tIns="60932" rIns="121864" bIns="60932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defTabSz="609251" eaLnBrk="1" hangingPunct="1">
              <a:defRPr/>
            </a:pPr>
            <a:r>
              <a:rPr lang="en-US" sz="2200" dirty="0"/>
              <a:t>Specialized</a:t>
            </a:r>
          </a:p>
          <a:p>
            <a:pPr algn="ctr" defTabSz="609251" eaLnBrk="1" hangingPunct="1">
              <a:defRPr/>
            </a:pPr>
            <a:r>
              <a:rPr lang="en-US" sz="2200" dirty="0"/>
              <a:t>Applications</a:t>
            </a:r>
          </a:p>
        </p:txBody>
      </p:sp>
      <p:sp>
        <p:nvSpPr>
          <p:cNvPr id="22" name="Right Arrow 21"/>
          <p:cNvSpPr/>
          <p:nvPr/>
        </p:nvSpPr>
        <p:spPr>
          <a:xfrm>
            <a:off x="4978400" y="3299960"/>
            <a:ext cx="1524000" cy="762000"/>
          </a:xfrm>
          <a:prstGeom prst="rightArrow">
            <a:avLst>
              <a:gd name="adj1" fmla="val 50000"/>
              <a:gd name="adj2" fmla="val 68658"/>
            </a:avLst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121864" tIns="60932" rIns="121864" bIns="60932" anchor="ctr"/>
          <a:lstStyle/>
          <a:p>
            <a:pPr algn="ctr" defTabSz="609251">
              <a:defRPr/>
            </a:pPr>
            <a:endParaRPr lang="en-US" sz="2400" dirty="0">
              <a:solidFill>
                <a:prstClr val="white"/>
              </a:solidFill>
              <a:latin typeface="Calibri"/>
            </a:endParaRPr>
          </a:p>
        </p:txBody>
      </p:sp>
      <p:grpSp>
        <p:nvGrpSpPr>
          <p:cNvPr id="26" name="Group 51"/>
          <p:cNvGrpSpPr>
            <a:grpSpLocks/>
          </p:cNvGrpSpPr>
          <p:nvPr/>
        </p:nvGrpSpPr>
        <p:grpSpPr bwMode="auto">
          <a:xfrm>
            <a:off x="7508512" y="3596389"/>
            <a:ext cx="3454400" cy="461665"/>
            <a:chOff x="6019800" y="3200400"/>
            <a:chExt cx="2590800" cy="461524"/>
          </a:xfrm>
        </p:grpSpPr>
        <p:cxnSp>
          <p:nvCxnSpPr>
            <p:cNvPr id="27" name="Straight Connector 26"/>
            <p:cNvCxnSpPr/>
            <p:nvPr/>
          </p:nvCxnSpPr>
          <p:spPr>
            <a:xfrm>
              <a:off x="6019800" y="3427343"/>
              <a:ext cx="2590800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3"/>
            <p:cNvSpPr txBox="1">
              <a:spLocks noChangeArrowheads="1"/>
            </p:cNvSpPr>
            <p:nvPr/>
          </p:nvSpPr>
          <p:spPr bwMode="auto">
            <a:xfrm>
              <a:off x="6453791" y="3200400"/>
              <a:ext cx="1665360" cy="46152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 defTabSz="609251" eaLnBrk="1" hangingPunct="1"/>
              <a:r>
                <a:rPr lang="en-US" dirty="0">
                  <a:solidFill>
                    <a:prstClr val="black"/>
                  </a:solidFill>
                  <a:latin typeface="Arial" charset="0"/>
                </a:rPr>
                <a:t>Open Interface</a:t>
              </a:r>
            </a:p>
          </p:txBody>
        </p:sp>
      </p:grpSp>
      <p:grpSp>
        <p:nvGrpSpPr>
          <p:cNvPr id="35" name="Group 52"/>
          <p:cNvGrpSpPr>
            <a:grpSpLocks/>
          </p:cNvGrpSpPr>
          <p:nvPr/>
        </p:nvGrpSpPr>
        <p:grpSpPr bwMode="auto">
          <a:xfrm>
            <a:off x="7508512" y="2128746"/>
            <a:ext cx="3454400" cy="461665"/>
            <a:chOff x="6019800" y="3159759"/>
            <a:chExt cx="2590800" cy="461666"/>
          </a:xfrm>
        </p:grpSpPr>
        <p:cxnSp>
          <p:nvCxnSpPr>
            <p:cNvPr id="36" name="Straight Connector 35"/>
            <p:cNvCxnSpPr/>
            <p:nvPr/>
          </p:nvCxnSpPr>
          <p:spPr>
            <a:xfrm>
              <a:off x="6019800" y="3427413"/>
              <a:ext cx="2590800" cy="158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23"/>
            <p:cNvSpPr txBox="1">
              <a:spLocks noChangeArrowheads="1"/>
            </p:cNvSpPr>
            <p:nvPr/>
          </p:nvSpPr>
          <p:spPr bwMode="auto">
            <a:xfrm>
              <a:off x="6453791" y="3159759"/>
              <a:ext cx="1665360" cy="4616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 defTabSz="609251" eaLnBrk="1" hangingPunct="1"/>
              <a:r>
                <a:rPr lang="en-US" dirty="0">
                  <a:solidFill>
                    <a:prstClr val="black"/>
                  </a:solidFill>
                  <a:latin typeface="Arial" charset="0"/>
                </a:rPr>
                <a:t>Open Interface</a:t>
              </a:r>
            </a:p>
          </p:txBody>
        </p:sp>
      </p:grpSp>
      <p:sp>
        <p:nvSpPr>
          <p:cNvPr id="39" name="TextBox 47"/>
          <p:cNvSpPr txBox="1">
            <a:spLocks noChangeArrowheads="1"/>
          </p:cNvSpPr>
          <p:nvPr/>
        </p:nvSpPr>
        <p:spPr bwMode="auto">
          <a:xfrm>
            <a:off x="-309030" y="1881951"/>
            <a:ext cx="246173" cy="615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64" tIns="60932" rIns="121864" bIns="60932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609251" eaLnBrk="1" hangingPunct="1"/>
            <a:endParaRPr lang="en-US" sz="3200" dirty="0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24" name="Rounded Rectangle 23"/>
          <p:cNvSpPr/>
          <p:nvPr/>
        </p:nvSpPr>
        <p:spPr bwMode="auto">
          <a:xfrm>
            <a:off x="7711712" y="4118279"/>
            <a:ext cx="3048000" cy="83845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defTabSz="609251" eaLnBrk="1" hangingPunct="1">
              <a:defRPr/>
            </a:pPr>
            <a:r>
              <a:rPr lang="en-US" sz="2200" dirty="0" smtClean="0">
                <a:solidFill>
                  <a:prstClr val="white"/>
                </a:solidFill>
                <a:latin typeface="+mn-lt"/>
              </a:rPr>
              <a:t>Merchant Silicon</a:t>
            </a:r>
          </a:p>
          <a:p>
            <a:pPr algn="ctr" defTabSz="609251" eaLnBrk="1" hangingPunct="1">
              <a:defRPr/>
            </a:pPr>
            <a:r>
              <a:rPr lang="en-US" sz="2200" dirty="0" smtClean="0">
                <a:solidFill>
                  <a:prstClr val="white"/>
                </a:solidFill>
                <a:latin typeface="+mn-lt"/>
              </a:rPr>
              <a:t>Switching Chips</a:t>
            </a:r>
            <a:endParaRPr lang="en-US" sz="2200" dirty="0">
              <a:solidFill>
                <a:prstClr val="white"/>
              </a:solidFill>
              <a:latin typeface="+mn-lt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6980196" y="2678884"/>
            <a:ext cx="4511032" cy="838199"/>
            <a:chOff x="6981124" y="2678884"/>
            <a:chExt cx="4511032" cy="838199"/>
          </a:xfrm>
        </p:grpSpPr>
        <p:sp>
          <p:nvSpPr>
            <p:cNvPr id="32" name="Rounded Rectangle 31"/>
            <p:cNvSpPr/>
            <p:nvPr/>
          </p:nvSpPr>
          <p:spPr bwMode="auto">
            <a:xfrm>
              <a:off x="6981124" y="2678884"/>
              <a:ext cx="1205824" cy="838199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100" dirty="0" smtClean="0">
                  <a:solidFill>
                    <a:schemeClr val="tx1"/>
                  </a:solidFill>
                  <a:latin typeface="Calibri"/>
                </a:rPr>
                <a:t>Network</a:t>
              </a:r>
            </a:p>
            <a:p>
              <a:pPr algn="ctr" defTabSz="609251">
                <a:defRPr/>
              </a:pPr>
              <a:r>
                <a:rPr lang="en-US" sz="2100" dirty="0" smtClean="0">
                  <a:solidFill>
                    <a:schemeClr val="tx1"/>
                  </a:solidFill>
                  <a:latin typeface="Calibri"/>
                </a:rPr>
                <a:t>OS</a:t>
              </a:r>
              <a:endParaRPr lang="en-US" sz="2100" dirty="0">
                <a:solidFill>
                  <a:schemeClr val="tx1"/>
                </a:solidFill>
                <a:latin typeface="Calibri"/>
              </a:endParaRPr>
            </a:p>
          </p:txBody>
        </p:sp>
        <p:sp>
          <p:nvSpPr>
            <p:cNvPr id="33" name="TextBox 23"/>
            <p:cNvSpPr txBox="1">
              <a:spLocks noChangeArrowheads="1"/>
            </p:cNvSpPr>
            <p:nvPr/>
          </p:nvSpPr>
          <p:spPr bwMode="auto">
            <a:xfrm>
              <a:off x="8191924" y="2867151"/>
              <a:ext cx="436338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 defTabSz="609251" eaLnBrk="1" hangingPunct="1"/>
              <a:r>
                <a:rPr lang="en-US" sz="2200" dirty="0">
                  <a:solidFill>
                    <a:prstClr val="black"/>
                  </a:solidFill>
                  <a:latin typeface="Arial" charset="0"/>
                </a:rPr>
                <a:t>or</a:t>
              </a:r>
            </a:p>
          </p:txBody>
        </p:sp>
        <p:sp>
          <p:nvSpPr>
            <p:cNvPr id="34" name="TextBox 24"/>
            <p:cNvSpPr txBox="1">
              <a:spLocks noChangeArrowheads="1"/>
            </p:cNvSpPr>
            <p:nvPr/>
          </p:nvSpPr>
          <p:spPr bwMode="auto">
            <a:xfrm>
              <a:off x="9848656" y="2867151"/>
              <a:ext cx="436338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 defTabSz="609251" eaLnBrk="1" hangingPunct="1"/>
              <a:r>
                <a:rPr lang="en-US" sz="2200" dirty="0">
                  <a:solidFill>
                    <a:prstClr val="black"/>
                  </a:solidFill>
                  <a:latin typeface="Arial" charset="0"/>
                </a:rPr>
                <a:t>or</a:t>
              </a:r>
            </a:p>
          </p:txBody>
        </p:sp>
        <p:sp>
          <p:nvSpPr>
            <p:cNvPr id="43" name="Rounded Rectangle 42"/>
            <p:cNvSpPr/>
            <p:nvPr/>
          </p:nvSpPr>
          <p:spPr bwMode="auto">
            <a:xfrm>
              <a:off x="8655680" y="2678884"/>
              <a:ext cx="1205824" cy="838199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100" dirty="0" smtClean="0">
                  <a:solidFill>
                    <a:schemeClr val="tx1"/>
                  </a:solidFill>
                  <a:latin typeface="Calibri"/>
                </a:rPr>
                <a:t>Network</a:t>
              </a:r>
            </a:p>
            <a:p>
              <a:pPr algn="ctr" defTabSz="609251">
                <a:defRPr/>
              </a:pPr>
              <a:r>
                <a:rPr lang="en-US" sz="2100" dirty="0" smtClean="0">
                  <a:solidFill>
                    <a:schemeClr val="tx1"/>
                  </a:solidFill>
                  <a:latin typeface="Calibri"/>
                </a:rPr>
                <a:t>OS</a:t>
              </a:r>
              <a:endParaRPr lang="en-US" sz="2100" dirty="0">
                <a:solidFill>
                  <a:schemeClr val="tx1"/>
                </a:solidFill>
                <a:latin typeface="Calibri"/>
              </a:endParaRPr>
            </a:p>
          </p:txBody>
        </p:sp>
        <p:sp>
          <p:nvSpPr>
            <p:cNvPr id="44" name="Rounded Rectangle 43"/>
            <p:cNvSpPr/>
            <p:nvPr/>
          </p:nvSpPr>
          <p:spPr bwMode="auto">
            <a:xfrm>
              <a:off x="10286332" y="2678884"/>
              <a:ext cx="1205824" cy="838199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100" dirty="0" smtClean="0">
                  <a:solidFill>
                    <a:schemeClr val="tx1"/>
                  </a:solidFill>
                  <a:latin typeface="Calibri"/>
                </a:rPr>
                <a:t>Network</a:t>
              </a:r>
            </a:p>
            <a:p>
              <a:pPr algn="ctr" defTabSz="609251">
                <a:defRPr/>
              </a:pPr>
              <a:r>
                <a:rPr lang="en-US" sz="2100" dirty="0" smtClean="0">
                  <a:solidFill>
                    <a:schemeClr val="tx1"/>
                  </a:solidFill>
                  <a:latin typeface="Calibri"/>
                </a:rPr>
                <a:t>OS</a:t>
              </a:r>
              <a:endParaRPr lang="en-US" sz="2100" dirty="0">
                <a:solidFill>
                  <a:schemeClr val="tx1"/>
                </a:solidFill>
                <a:latin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53805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2230580" y="4114798"/>
            <a:ext cx="1149927" cy="2202875"/>
            <a:chOff x="2382980" y="3602179"/>
            <a:chExt cx="1149927" cy="2202875"/>
          </a:xfrm>
        </p:grpSpPr>
        <p:sp>
          <p:nvSpPr>
            <p:cNvPr id="4" name="Rounded Rectangle 3"/>
            <p:cNvSpPr/>
            <p:nvPr/>
          </p:nvSpPr>
          <p:spPr>
            <a:xfrm>
              <a:off x="2382980" y="4696690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ounded Rectangle 4"/>
            <p:cNvSpPr/>
            <p:nvPr/>
          </p:nvSpPr>
          <p:spPr>
            <a:xfrm>
              <a:off x="2382980" y="4973781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2382980" y="5250872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2382980" y="5527963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2382980" y="3602179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2382980" y="3879270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2382980" y="4156361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2382980" y="4433452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017817" y="4107871"/>
            <a:ext cx="1149927" cy="2202875"/>
            <a:chOff x="2382980" y="3602179"/>
            <a:chExt cx="1149927" cy="2202875"/>
          </a:xfrm>
        </p:grpSpPr>
        <p:sp>
          <p:nvSpPr>
            <p:cNvPr id="14" name="Rounded Rectangle 13"/>
            <p:cNvSpPr/>
            <p:nvPr/>
          </p:nvSpPr>
          <p:spPr>
            <a:xfrm>
              <a:off x="2382980" y="4696690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2382980" y="4973781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2382980" y="5250872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2382980" y="5527963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2382980" y="3602179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2382980" y="3879270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ounded Rectangle 19"/>
            <p:cNvSpPr/>
            <p:nvPr/>
          </p:nvSpPr>
          <p:spPr>
            <a:xfrm>
              <a:off x="2382980" y="4156361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ounded Rectangle 20"/>
            <p:cNvSpPr/>
            <p:nvPr/>
          </p:nvSpPr>
          <p:spPr>
            <a:xfrm>
              <a:off x="2382980" y="4433452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5805054" y="4107871"/>
            <a:ext cx="1149927" cy="2202875"/>
            <a:chOff x="2382980" y="3602179"/>
            <a:chExt cx="1149927" cy="2202875"/>
          </a:xfrm>
        </p:grpSpPr>
        <p:sp>
          <p:nvSpPr>
            <p:cNvPr id="23" name="Rounded Rectangle 22"/>
            <p:cNvSpPr/>
            <p:nvPr/>
          </p:nvSpPr>
          <p:spPr>
            <a:xfrm>
              <a:off x="2382980" y="4696690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ounded Rectangle 23"/>
            <p:cNvSpPr/>
            <p:nvPr/>
          </p:nvSpPr>
          <p:spPr>
            <a:xfrm>
              <a:off x="2382980" y="4973781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ounded Rectangle 24"/>
            <p:cNvSpPr/>
            <p:nvPr/>
          </p:nvSpPr>
          <p:spPr>
            <a:xfrm>
              <a:off x="2382980" y="5250872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2382980" y="5527963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ounded Rectangle 26"/>
            <p:cNvSpPr/>
            <p:nvPr/>
          </p:nvSpPr>
          <p:spPr>
            <a:xfrm>
              <a:off x="2382980" y="3602179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ounded Rectangle 27"/>
            <p:cNvSpPr/>
            <p:nvPr/>
          </p:nvSpPr>
          <p:spPr>
            <a:xfrm>
              <a:off x="2382980" y="3879270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ounded Rectangle 28"/>
            <p:cNvSpPr/>
            <p:nvPr/>
          </p:nvSpPr>
          <p:spPr>
            <a:xfrm>
              <a:off x="2382980" y="4156361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ounded Rectangle 29"/>
            <p:cNvSpPr/>
            <p:nvPr/>
          </p:nvSpPr>
          <p:spPr>
            <a:xfrm>
              <a:off x="2382980" y="4433452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7592291" y="4107871"/>
            <a:ext cx="1149927" cy="2202875"/>
            <a:chOff x="2382980" y="3602179"/>
            <a:chExt cx="1149927" cy="2202875"/>
          </a:xfrm>
        </p:grpSpPr>
        <p:sp>
          <p:nvSpPr>
            <p:cNvPr id="32" name="Rounded Rectangle 31"/>
            <p:cNvSpPr/>
            <p:nvPr/>
          </p:nvSpPr>
          <p:spPr>
            <a:xfrm>
              <a:off x="2382980" y="4696690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ounded Rectangle 32"/>
            <p:cNvSpPr/>
            <p:nvPr/>
          </p:nvSpPr>
          <p:spPr>
            <a:xfrm>
              <a:off x="2382980" y="4973781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ounded Rectangle 33"/>
            <p:cNvSpPr/>
            <p:nvPr/>
          </p:nvSpPr>
          <p:spPr>
            <a:xfrm>
              <a:off x="2382980" y="5250872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ounded Rectangle 34"/>
            <p:cNvSpPr/>
            <p:nvPr/>
          </p:nvSpPr>
          <p:spPr>
            <a:xfrm>
              <a:off x="2382980" y="5527963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ounded Rectangle 35"/>
            <p:cNvSpPr/>
            <p:nvPr/>
          </p:nvSpPr>
          <p:spPr>
            <a:xfrm>
              <a:off x="2382980" y="3602179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ounded Rectangle 36"/>
            <p:cNvSpPr/>
            <p:nvPr/>
          </p:nvSpPr>
          <p:spPr>
            <a:xfrm>
              <a:off x="2382980" y="3879270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ounded Rectangle 37"/>
            <p:cNvSpPr/>
            <p:nvPr/>
          </p:nvSpPr>
          <p:spPr>
            <a:xfrm>
              <a:off x="2382980" y="4156361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ounded Rectangle 38"/>
            <p:cNvSpPr/>
            <p:nvPr/>
          </p:nvSpPr>
          <p:spPr>
            <a:xfrm>
              <a:off x="2382980" y="4433452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Rounded Rectangle 39"/>
          <p:cNvSpPr/>
          <p:nvPr/>
        </p:nvSpPr>
        <p:spPr>
          <a:xfrm>
            <a:off x="2230580" y="3602185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Leaf</a:t>
            </a:r>
            <a:endParaRPr lang="en-US" dirty="0"/>
          </a:p>
        </p:txBody>
      </p:sp>
      <p:sp>
        <p:nvSpPr>
          <p:cNvPr id="42" name="Rounded Rectangle 41"/>
          <p:cNvSpPr/>
          <p:nvPr/>
        </p:nvSpPr>
        <p:spPr>
          <a:xfrm>
            <a:off x="4017816" y="3588330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Leaf</a:t>
            </a:r>
            <a:endParaRPr lang="en-US" dirty="0"/>
          </a:p>
        </p:txBody>
      </p:sp>
      <p:sp>
        <p:nvSpPr>
          <p:cNvPr id="43" name="Rounded Rectangle 42"/>
          <p:cNvSpPr/>
          <p:nvPr/>
        </p:nvSpPr>
        <p:spPr>
          <a:xfrm>
            <a:off x="5805052" y="3588330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Leaf</a:t>
            </a:r>
            <a:endParaRPr lang="en-US" dirty="0"/>
          </a:p>
        </p:txBody>
      </p:sp>
      <p:sp>
        <p:nvSpPr>
          <p:cNvPr id="44" name="Rounded Rectangle 43"/>
          <p:cNvSpPr/>
          <p:nvPr/>
        </p:nvSpPr>
        <p:spPr>
          <a:xfrm>
            <a:off x="7592288" y="3588330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Leaf</a:t>
            </a:r>
            <a:endParaRPr lang="en-US" dirty="0"/>
          </a:p>
        </p:txBody>
      </p:sp>
      <p:sp>
        <p:nvSpPr>
          <p:cNvPr id="45" name="Rounded Rectangle 44"/>
          <p:cNvSpPr/>
          <p:nvPr/>
        </p:nvSpPr>
        <p:spPr>
          <a:xfrm>
            <a:off x="6622470" y="2237516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Spine</a:t>
            </a:r>
            <a:endParaRPr lang="en-US" dirty="0"/>
          </a:p>
        </p:txBody>
      </p:sp>
      <p:sp>
        <p:nvSpPr>
          <p:cNvPr id="46" name="Rounded Rectangle 45"/>
          <p:cNvSpPr/>
          <p:nvPr/>
        </p:nvSpPr>
        <p:spPr>
          <a:xfrm>
            <a:off x="3089561" y="2237516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Spine</a:t>
            </a:r>
            <a:endParaRPr lang="en-US" dirty="0"/>
          </a:p>
        </p:txBody>
      </p:sp>
      <p:cxnSp>
        <p:nvCxnSpPr>
          <p:cNvPr id="48" name="Straight Connector 47"/>
          <p:cNvCxnSpPr>
            <a:stCxn id="46" idx="2"/>
            <a:endCxn id="40" idx="0"/>
          </p:cNvCxnSpPr>
          <p:nvPr/>
        </p:nvCxnSpPr>
        <p:spPr>
          <a:xfrm flipH="1">
            <a:off x="2805544" y="2680855"/>
            <a:ext cx="858981" cy="9213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46" idx="2"/>
            <a:endCxn id="42" idx="0"/>
          </p:cNvCxnSpPr>
          <p:nvPr/>
        </p:nvCxnSpPr>
        <p:spPr>
          <a:xfrm>
            <a:off x="3664525" y="2680855"/>
            <a:ext cx="928255" cy="9074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>
            <a:stCxn id="42" idx="0"/>
            <a:endCxn id="45" idx="2"/>
          </p:cNvCxnSpPr>
          <p:nvPr/>
        </p:nvCxnSpPr>
        <p:spPr>
          <a:xfrm flipV="1">
            <a:off x="4592780" y="2680855"/>
            <a:ext cx="2604654" cy="9074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ounded Rectangle 52"/>
          <p:cNvSpPr/>
          <p:nvPr/>
        </p:nvSpPr>
        <p:spPr>
          <a:xfrm>
            <a:off x="4925285" y="2237515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Spine</a:t>
            </a:r>
            <a:endParaRPr lang="en-US" dirty="0"/>
          </a:p>
        </p:txBody>
      </p:sp>
      <p:cxnSp>
        <p:nvCxnSpPr>
          <p:cNvPr id="55" name="Straight Connector 54"/>
          <p:cNvCxnSpPr>
            <a:stCxn id="40" idx="0"/>
            <a:endCxn id="53" idx="2"/>
          </p:cNvCxnSpPr>
          <p:nvPr/>
        </p:nvCxnSpPr>
        <p:spPr>
          <a:xfrm flipV="1">
            <a:off x="2805544" y="2680854"/>
            <a:ext cx="2694705" cy="9213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>
            <a:stCxn id="53" idx="2"/>
            <a:endCxn id="42" idx="0"/>
          </p:cNvCxnSpPr>
          <p:nvPr/>
        </p:nvCxnSpPr>
        <p:spPr>
          <a:xfrm flipH="1">
            <a:off x="4592780" y="2680854"/>
            <a:ext cx="907469" cy="9074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53" idx="2"/>
            <a:endCxn id="43" idx="0"/>
          </p:cNvCxnSpPr>
          <p:nvPr/>
        </p:nvCxnSpPr>
        <p:spPr>
          <a:xfrm>
            <a:off x="5500249" y="2680854"/>
            <a:ext cx="879767" cy="9074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53" idx="2"/>
            <a:endCxn id="44" idx="0"/>
          </p:cNvCxnSpPr>
          <p:nvPr/>
        </p:nvCxnSpPr>
        <p:spPr>
          <a:xfrm>
            <a:off x="5500249" y="2680854"/>
            <a:ext cx="2667003" cy="9074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45" idx="2"/>
            <a:endCxn id="44" idx="0"/>
          </p:cNvCxnSpPr>
          <p:nvPr/>
        </p:nvCxnSpPr>
        <p:spPr>
          <a:xfrm>
            <a:off x="7197434" y="2680855"/>
            <a:ext cx="969818" cy="9074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>
            <a:stCxn id="46" idx="2"/>
            <a:endCxn id="43" idx="0"/>
          </p:cNvCxnSpPr>
          <p:nvPr/>
        </p:nvCxnSpPr>
        <p:spPr>
          <a:xfrm>
            <a:off x="3664525" y="2680855"/>
            <a:ext cx="2715491" cy="9074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>
            <a:stCxn id="46" idx="2"/>
            <a:endCxn id="44" idx="0"/>
          </p:cNvCxnSpPr>
          <p:nvPr/>
        </p:nvCxnSpPr>
        <p:spPr>
          <a:xfrm>
            <a:off x="3664525" y="2680855"/>
            <a:ext cx="4502727" cy="9074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>
            <a:stCxn id="45" idx="2"/>
            <a:endCxn id="43" idx="0"/>
          </p:cNvCxnSpPr>
          <p:nvPr/>
        </p:nvCxnSpPr>
        <p:spPr>
          <a:xfrm flipH="1">
            <a:off x="6380016" y="2680855"/>
            <a:ext cx="817418" cy="9074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>
            <a:stCxn id="45" idx="2"/>
            <a:endCxn id="40" idx="0"/>
          </p:cNvCxnSpPr>
          <p:nvPr/>
        </p:nvCxnSpPr>
        <p:spPr>
          <a:xfrm flipH="1">
            <a:off x="2805544" y="2680855"/>
            <a:ext cx="4391890" cy="9213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4255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4959925" y="3699162"/>
            <a:ext cx="1149927" cy="1371602"/>
            <a:chOff x="2382980" y="3602179"/>
            <a:chExt cx="1149927" cy="1371602"/>
          </a:xfrm>
        </p:grpSpPr>
        <p:sp>
          <p:nvSpPr>
            <p:cNvPr id="4" name="Rounded Rectangle 3"/>
            <p:cNvSpPr/>
            <p:nvPr/>
          </p:nvSpPr>
          <p:spPr>
            <a:xfrm>
              <a:off x="2382980" y="4696690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2382980" y="3602179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2382980" y="3879270"/>
              <a:ext cx="1149927" cy="277091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OLT</a:t>
              </a:r>
              <a:endParaRPr lang="en-US" sz="1600" dirty="0"/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2382980" y="4156361"/>
              <a:ext cx="1149927" cy="277091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OLT</a:t>
              </a:r>
              <a:endParaRPr lang="en-US" sz="1600" dirty="0"/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2382980" y="4433452"/>
              <a:ext cx="1149927" cy="277091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OLT</a:t>
              </a:r>
              <a:endParaRPr lang="en-US" sz="1600" dirty="0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6747162" y="3692235"/>
            <a:ext cx="1149927" cy="1371602"/>
            <a:chOff x="4017817" y="4107871"/>
            <a:chExt cx="1149927" cy="1371602"/>
          </a:xfrm>
        </p:grpSpPr>
        <p:sp>
          <p:nvSpPr>
            <p:cNvPr id="14" name="Rounded Rectangle 13"/>
            <p:cNvSpPr/>
            <p:nvPr/>
          </p:nvSpPr>
          <p:spPr>
            <a:xfrm>
              <a:off x="4017817" y="5202382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4017817" y="4107871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4017817" y="4384962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ounded Rectangle 19"/>
            <p:cNvSpPr/>
            <p:nvPr/>
          </p:nvSpPr>
          <p:spPr>
            <a:xfrm>
              <a:off x="4017817" y="4662053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ounded Rectangle 20"/>
            <p:cNvSpPr/>
            <p:nvPr/>
          </p:nvSpPr>
          <p:spPr>
            <a:xfrm>
              <a:off x="4017817" y="4939144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8534399" y="3692235"/>
            <a:ext cx="1149927" cy="1371602"/>
            <a:chOff x="5805054" y="4107871"/>
            <a:chExt cx="1149927" cy="1371602"/>
          </a:xfrm>
        </p:grpSpPr>
        <p:sp>
          <p:nvSpPr>
            <p:cNvPr id="23" name="Rounded Rectangle 22"/>
            <p:cNvSpPr/>
            <p:nvPr/>
          </p:nvSpPr>
          <p:spPr>
            <a:xfrm>
              <a:off x="5805054" y="5202382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ounded Rectangle 26"/>
            <p:cNvSpPr/>
            <p:nvPr/>
          </p:nvSpPr>
          <p:spPr>
            <a:xfrm>
              <a:off x="5805054" y="4107871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ounded Rectangle 27"/>
            <p:cNvSpPr/>
            <p:nvPr/>
          </p:nvSpPr>
          <p:spPr>
            <a:xfrm>
              <a:off x="5805054" y="4384962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ounded Rectangle 28"/>
            <p:cNvSpPr/>
            <p:nvPr/>
          </p:nvSpPr>
          <p:spPr>
            <a:xfrm>
              <a:off x="5805054" y="4662053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ounded Rectangle 29"/>
            <p:cNvSpPr/>
            <p:nvPr/>
          </p:nvSpPr>
          <p:spPr>
            <a:xfrm>
              <a:off x="5805054" y="4939144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Rounded Rectangle 39"/>
          <p:cNvSpPr/>
          <p:nvPr/>
        </p:nvSpPr>
        <p:spPr>
          <a:xfrm>
            <a:off x="4959925" y="3186549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Leaf</a:t>
            </a:r>
            <a:endParaRPr lang="en-US" dirty="0"/>
          </a:p>
        </p:txBody>
      </p:sp>
      <p:sp>
        <p:nvSpPr>
          <p:cNvPr id="42" name="Rounded Rectangle 41"/>
          <p:cNvSpPr/>
          <p:nvPr/>
        </p:nvSpPr>
        <p:spPr>
          <a:xfrm>
            <a:off x="6747161" y="3172694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Leaf</a:t>
            </a:r>
            <a:endParaRPr lang="en-US" dirty="0"/>
          </a:p>
        </p:txBody>
      </p:sp>
      <p:sp>
        <p:nvSpPr>
          <p:cNvPr id="43" name="Rounded Rectangle 42"/>
          <p:cNvSpPr/>
          <p:nvPr/>
        </p:nvSpPr>
        <p:spPr>
          <a:xfrm>
            <a:off x="8534397" y="3172694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Leaf</a:t>
            </a:r>
            <a:endParaRPr lang="en-US" dirty="0"/>
          </a:p>
        </p:txBody>
      </p:sp>
      <p:sp>
        <p:nvSpPr>
          <p:cNvPr id="46" name="Rounded Rectangle 45"/>
          <p:cNvSpPr/>
          <p:nvPr/>
        </p:nvSpPr>
        <p:spPr>
          <a:xfrm>
            <a:off x="5818906" y="1821880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Spine</a:t>
            </a:r>
            <a:endParaRPr lang="en-US" dirty="0"/>
          </a:p>
        </p:txBody>
      </p:sp>
      <p:cxnSp>
        <p:nvCxnSpPr>
          <p:cNvPr id="48" name="Straight Connector 47"/>
          <p:cNvCxnSpPr>
            <a:stCxn id="46" idx="2"/>
            <a:endCxn id="40" idx="0"/>
          </p:cNvCxnSpPr>
          <p:nvPr/>
        </p:nvCxnSpPr>
        <p:spPr>
          <a:xfrm flipH="1">
            <a:off x="5534889" y="2265219"/>
            <a:ext cx="858981" cy="9213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46" idx="2"/>
            <a:endCxn id="42" idx="0"/>
          </p:cNvCxnSpPr>
          <p:nvPr/>
        </p:nvCxnSpPr>
        <p:spPr>
          <a:xfrm>
            <a:off x="6393870" y="2265219"/>
            <a:ext cx="928255" cy="9074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ounded Rectangle 52"/>
          <p:cNvSpPr/>
          <p:nvPr/>
        </p:nvSpPr>
        <p:spPr>
          <a:xfrm>
            <a:off x="7654630" y="1821879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Spine</a:t>
            </a:r>
            <a:endParaRPr lang="en-US" dirty="0"/>
          </a:p>
        </p:txBody>
      </p:sp>
      <p:cxnSp>
        <p:nvCxnSpPr>
          <p:cNvPr id="55" name="Straight Connector 54"/>
          <p:cNvCxnSpPr>
            <a:stCxn id="40" idx="0"/>
            <a:endCxn id="53" idx="2"/>
          </p:cNvCxnSpPr>
          <p:nvPr/>
        </p:nvCxnSpPr>
        <p:spPr>
          <a:xfrm flipV="1">
            <a:off x="5534889" y="2265218"/>
            <a:ext cx="2694705" cy="9213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>
            <a:stCxn id="53" idx="2"/>
            <a:endCxn id="42" idx="0"/>
          </p:cNvCxnSpPr>
          <p:nvPr/>
        </p:nvCxnSpPr>
        <p:spPr>
          <a:xfrm flipH="1">
            <a:off x="7322125" y="2265218"/>
            <a:ext cx="907469" cy="9074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53" idx="2"/>
            <a:endCxn id="43" idx="0"/>
          </p:cNvCxnSpPr>
          <p:nvPr/>
        </p:nvCxnSpPr>
        <p:spPr>
          <a:xfrm>
            <a:off x="8229594" y="2265218"/>
            <a:ext cx="879767" cy="9074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>
            <a:stCxn id="46" idx="2"/>
            <a:endCxn id="43" idx="0"/>
          </p:cNvCxnSpPr>
          <p:nvPr/>
        </p:nvCxnSpPr>
        <p:spPr>
          <a:xfrm>
            <a:off x="6393870" y="2265219"/>
            <a:ext cx="2715491" cy="9074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10" idx="1"/>
          </p:cNvCxnSpPr>
          <p:nvPr/>
        </p:nvCxnSpPr>
        <p:spPr>
          <a:xfrm flipH="1" flipV="1">
            <a:off x="4197927" y="3616033"/>
            <a:ext cx="761998" cy="775857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10" idx="1"/>
          </p:cNvCxnSpPr>
          <p:nvPr/>
        </p:nvCxnSpPr>
        <p:spPr>
          <a:xfrm flipH="1">
            <a:off x="4197927" y="4391890"/>
            <a:ext cx="761998" cy="845128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Oval 67"/>
          <p:cNvSpPr/>
          <p:nvPr/>
        </p:nvSpPr>
        <p:spPr>
          <a:xfrm>
            <a:off x="4103104" y="4304274"/>
            <a:ext cx="157163" cy="157162"/>
          </a:xfrm>
          <a:prstGeom prst="ellipse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/>
          <p:cNvSpPr/>
          <p:nvPr/>
        </p:nvSpPr>
        <p:spPr>
          <a:xfrm>
            <a:off x="3207741" y="3823737"/>
            <a:ext cx="157163" cy="157162"/>
          </a:xfrm>
          <a:prstGeom prst="ellipse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/>
          <p:cNvSpPr/>
          <p:nvPr/>
        </p:nvSpPr>
        <p:spPr>
          <a:xfrm>
            <a:off x="3207741" y="4316349"/>
            <a:ext cx="157163" cy="157162"/>
          </a:xfrm>
          <a:prstGeom prst="ellipse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/>
          <p:cNvSpPr/>
          <p:nvPr/>
        </p:nvSpPr>
        <p:spPr>
          <a:xfrm>
            <a:off x="3207741" y="4871503"/>
            <a:ext cx="157163" cy="157162"/>
          </a:xfrm>
          <a:prstGeom prst="ellipse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4" name="Straight Connector 73"/>
          <p:cNvCxnSpPr/>
          <p:nvPr/>
        </p:nvCxnSpPr>
        <p:spPr>
          <a:xfrm flipH="1" flipV="1">
            <a:off x="3341888" y="3957883"/>
            <a:ext cx="761216" cy="4249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 flipH="1">
            <a:off x="3364904" y="4382855"/>
            <a:ext cx="738200" cy="120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 flipH="1">
            <a:off x="3341888" y="4382855"/>
            <a:ext cx="761216" cy="5116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 flipH="1" flipV="1">
            <a:off x="2967041" y="3766706"/>
            <a:ext cx="240700" cy="1356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flipH="1">
            <a:off x="2967041" y="3902318"/>
            <a:ext cx="240700" cy="1356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 flipH="1" flipV="1">
            <a:off x="2967041" y="4798433"/>
            <a:ext cx="240700" cy="1516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 flipH="1">
            <a:off x="2967041" y="4950084"/>
            <a:ext cx="240700" cy="1778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 flipH="1" flipV="1">
            <a:off x="2980498" y="4217096"/>
            <a:ext cx="227243" cy="1778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 flipH="1">
            <a:off x="2987226" y="4394930"/>
            <a:ext cx="220515" cy="1571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>
            <a:stCxn id="10" idx="1"/>
            <a:endCxn id="68" idx="6"/>
          </p:cNvCxnSpPr>
          <p:nvPr/>
        </p:nvCxnSpPr>
        <p:spPr>
          <a:xfrm flipH="1" flipV="1">
            <a:off x="4260267" y="4382855"/>
            <a:ext cx="699658" cy="90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/>
          <p:cNvSpPr txBox="1"/>
          <p:nvPr/>
        </p:nvSpPr>
        <p:spPr>
          <a:xfrm rot="5400000">
            <a:off x="2826328" y="3713293"/>
            <a:ext cx="343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smtClean="0"/>
              <a:t>…</a:t>
            </a:r>
            <a:endParaRPr lang="en-US" dirty="0"/>
          </a:p>
        </p:txBody>
      </p:sp>
      <p:sp>
        <p:nvSpPr>
          <p:cNvPr id="87" name="TextBox 86"/>
          <p:cNvSpPr txBox="1"/>
          <p:nvPr/>
        </p:nvSpPr>
        <p:spPr>
          <a:xfrm rot="5400000">
            <a:off x="2826326" y="4212060"/>
            <a:ext cx="343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smtClean="0"/>
              <a:t>…</a:t>
            </a:r>
            <a:endParaRPr lang="en-US" dirty="0"/>
          </a:p>
        </p:txBody>
      </p:sp>
      <p:sp>
        <p:nvSpPr>
          <p:cNvPr id="88" name="TextBox 87"/>
          <p:cNvSpPr txBox="1"/>
          <p:nvPr/>
        </p:nvSpPr>
        <p:spPr>
          <a:xfrm rot="5400000">
            <a:off x="2826322" y="4766247"/>
            <a:ext cx="343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smtClean="0"/>
              <a:t>…</a:t>
            </a:r>
            <a:endParaRPr lang="en-US" dirty="0"/>
          </a:p>
        </p:txBody>
      </p:sp>
      <p:sp>
        <p:nvSpPr>
          <p:cNvPr id="89" name="Left Brace 88"/>
          <p:cNvSpPr/>
          <p:nvPr/>
        </p:nvSpPr>
        <p:spPr>
          <a:xfrm rot="5400000">
            <a:off x="3727885" y="1867671"/>
            <a:ext cx="218573" cy="2186222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TextBox 89"/>
          <p:cNvSpPr txBox="1"/>
          <p:nvPr/>
        </p:nvSpPr>
        <p:spPr>
          <a:xfrm>
            <a:off x="3061892" y="2258286"/>
            <a:ext cx="15744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mtClean="0"/>
              <a:t>Passive Optical</a:t>
            </a:r>
          </a:p>
          <a:p>
            <a:pPr algn="ctr"/>
            <a:r>
              <a:rPr lang="en-US" dirty="0" smtClean="0"/>
              <a:t>Network</a:t>
            </a:r>
            <a:endParaRPr lang="en-US" dirty="0"/>
          </a:p>
        </p:txBody>
      </p:sp>
      <p:sp>
        <p:nvSpPr>
          <p:cNvPr id="60" name="Oval 59"/>
          <p:cNvSpPr/>
          <p:nvPr/>
        </p:nvSpPr>
        <p:spPr>
          <a:xfrm>
            <a:off x="4040764" y="5179384"/>
            <a:ext cx="157163" cy="157162"/>
          </a:xfrm>
          <a:prstGeom prst="ellipse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1" name="Straight Connector 60"/>
          <p:cNvCxnSpPr/>
          <p:nvPr/>
        </p:nvCxnSpPr>
        <p:spPr>
          <a:xfrm flipH="1" flipV="1">
            <a:off x="3813521" y="5080131"/>
            <a:ext cx="227243" cy="1778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flipH="1">
            <a:off x="3820249" y="5257965"/>
            <a:ext cx="220515" cy="1571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 rot="5400000">
            <a:off x="3659349" y="5075095"/>
            <a:ext cx="343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67" name="Oval 66"/>
          <p:cNvSpPr/>
          <p:nvPr/>
        </p:nvSpPr>
        <p:spPr>
          <a:xfrm>
            <a:off x="4075395" y="3544186"/>
            <a:ext cx="157163" cy="157162"/>
          </a:xfrm>
          <a:prstGeom prst="ellipse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9" name="Straight Connector 68"/>
          <p:cNvCxnSpPr/>
          <p:nvPr/>
        </p:nvCxnSpPr>
        <p:spPr>
          <a:xfrm flipH="1" flipV="1">
            <a:off x="3848152" y="3444933"/>
            <a:ext cx="227243" cy="1778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 flipH="1">
            <a:off x="3854880" y="3622767"/>
            <a:ext cx="220515" cy="1571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/>
          <p:cNvSpPr txBox="1"/>
          <p:nvPr/>
        </p:nvSpPr>
        <p:spPr>
          <a:xfrm rot="5400000">
            <a:off x="3693980" y="3439897"/>
            <a:ext cx="343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4622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905;p105"/>
          <p:cNvSpPr txBox="1"/>
          <p:nvPr/>
        </p:nvSpPr>
        <p:spPr>
          <a:xfrm>
            <a:off x="5383161" y="2494523"/>
            <a:ext cx="1635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FFFFF"/>
                </a:solidFill>
              </a:rPr>
              <a:t>Fixed function</a:t>
            </a:r>
            <a:endParaRPr sz="1600" b="1" dirty="0">
              <a:solidFill>
                <a:srgbClr val="FFFFFF"/>
              </a:solidFill>
            </a:endParaRPr>
          </a:p>
        </p:txBody>
      </p:sp>
      <p:sp>
        <p:nvSpPr>
          <p:cNvPr id="67" name="Google Shape;905;p105"/>
          <p:cNvSpPr txBox="1"/>
          <p:nvPr/>
        </p:nvSpPr>
        <p:spPr>
          <a:xfrm>
            <a:off x="5418460" y="2494523"/>
            <a:ext cx="1635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 smtClean="0">
                <a:solidFill>
                  <a:srgbClr val="FFFFFF"/>
                </a:solidFill>
              </a:rPr>
              <a:t>Traffic Manager</a:t>
            </a:r>
            <a:endParaRPr sz="1600" b="1" dirty="0">
              <a:solidFill>
                <a:srgbClr val="FFFFFF"/>
              </a:solidFill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396272" y="2494523"/>
            <a:ext cx="1098522" cy="2258016"/>
            <a:chOff x="506862" y="2539679"/>
            <a:chExt cx="1098522" cy="2258016"/>
          </a:xfrm>
        </p:grpSpPr>
        <p:sp>
          <p:nvSpPr>
            <p:cNvPr id="32" name="Rectangle 31"/>
            <p:cNvSpPr/>
            <p:nvPr/>
          </p:nvSpPr>
          <p:spPr>
            <a:xfrm>
              <a:off x="506862" y="2539679"/>
              <a:ext cx="1098522" cy="225801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3" name="Curved Connector 32"/>
            <p:cNvCxnSpPr/>
            <p:nvPr/>
          </p:nvCxnSpPr>
          <p:spPr>
            <a:xfrm rot="16200000" flipH="1">
              <a:off x="753136" y="2745841"/>
              <a:ext cx="441197" cy="508863"/>
            </a:xfrm>
            <a:prstGeom prst="curvedConnector3">
              <a:avLst>
                <a:gd name="adj1" fmla="val -20412"/>
              </a:avLst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urved Connector 34"/>
            <p:cNvCxnSpPr/>
            <p:nvPr/>
          </p:nvCxnSpPr>
          <p:spPr>
            <a:xfrm rot="5400000">
              <a:off x="477502" y="3324478"/>
              <a:ext cx="481807" cy="1799"/>
            </a:xfrm>
            <a:prstGeom prst="curvedConnector3">
              <a:avLst/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urved Connector 35"/>
            <p:cNvCxnSpPr/>
            <p:nvPr/>
          </p:nvCxnSpPr>
          <p:spPr>
            <a:xfrm flipH="1">
              <a:off x="1336566" y="3373271"/>
              <a:ext cx="44900" cy="107763"/>
            </a:xfrm>
            <a:prstGeom prst="curvedConnector4">
              <a:avLst>
                <a:gd name="adj1" fmla="val -416561"/>
                <a:gd name="adj2" fmla="val 250701"/>
              </a:avLst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urved Connector 37"/>
            <p:cNvCxnSpPr/>
            <p:nvPr/>
          </p:nvCxnSpPr>
          <p:spPr>
            <a:xfrm rot="5400000">
              <a:off x="678867" y="3672709"/>
              <a:ext cx="696339" cy="402263"/>
            </a:xfrm>
            <a:prstGeom prst="curvedConnector3">
              <a:avLst>
                <a:gd name="adj1" fmla="val 50000"/>
              </a:avLst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urved Connector 38"/>
            <p:cNvCxnSpPr/>
            <p:nvPr/>
          </p:nvCxnSpPr>
          <p:spPr>
            <a:xfrm rot="16200000" flipH="1">
              <a:off x="756487" y="3827412"/>
              <a:ext cx="616678" cy="388044"/>
            </a:xfrm>
            <a:prstGeom prst="curvedConnector3">
              <a:avLst/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urved Connector 39"/>
            <p:cNvCxnSpPr/>
            <p:nvPr/>
          </p:nvCxnSpPr>
          <p:spPr>
            <a:xfrm rot="10800000">
              <a:off x="870804" y="4329773"/>
              <a:ext cx="234744" cy="152400"/>
            </a:xfrm>
            <a:prstGeom prst="curvedConnector3">
              <a:avLst/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Oval 40"/>
            <p:cNvSpPr/>
            <p:nvPr/>
          </p:nvSpPr>
          <p:spPr>
            <a:xfrm>
              <a:off x="566004" y="2779674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/>
            <p:cNvSpPr/>
            <p:nvPr/>
          </p:nvSpPr>
          <p:spPr>
            <a:xfrm>
              <a:off x="1074867" y="3220871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/>
            <p:cNvSpPr/>
            <p:nvPr/>
          </p:nvSpPr>
          <p:spPr>
            <a:xfrm>
              <a:off x="564205" y="3566281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/>
            <p:cNvSpPr/>
            <p:nvPr/>
          </p:nvSpPr>
          <p:spPr>
            <a:xfrm>
              <a:off x="1105548" y="4329773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/>
            <p:cNvSpPr/>
            <p:nvPr/>
          </p:nvSpPr>
          <p:spPr>
            <a:xfrm>
              <a:off x="564205" y="4177373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6" name="Group 255"/>
          <p:cNvGrpSpPr/>
          <p:nvPr/>
        </p:nvGrpSpPr>
        <p:grpSpPr>
          <a:xfrm>
            <a:off x="10681595" y="2494523"/>
            <a:ext cx="1072597" cy="2258016"/>
            <a:chOff x="9959648" y="2543981"/>
            <a:chExt cx="1231257" cy="2258016"/>
          </a:xfrm>
        </p:grpSpPr>
        <p:sp>
          <p:nvSpPr>
            <p:cNvPr id="257" name="Rectangle 256"/>
            <p:cNvSpPr/>
            <p:nvPr/>
          </p:nvSpPr>
          <p:spPr>
            <a:xfrm>
              <a:off x="9959648" y="2543981"/>
              <a:ext cx="1231257" cy="2258016"/>
            </a:xfrm>
            <a:prstGeom prst="rect">
              <a:avLst/>
            </a:prstGeom>
            <a:ln w="28575">
              <a:solidFill>
                <a:schemeClr val="accent6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58" name="Group 257"/>
            <p:cNvGrpSpPr/>
            <p:nvPr/>
          </p:nvGrpSpPr>
          <p:grpSpPr>
            <a:xfrm>
              <a:off x="10089770" y="2739911"/>
              <a:ext cx="887882" cy="344561"/>
              <a:chOff x="9999409" y="1070821"/>
              <a:chExt cx="999299" cy="286924"/>
            </a:xfrm>
          </p:grpSpPr>
          <p:cxnSp>
            <p:nvCxnSpPr>
              <p:cNvPr id="277" name="Elbow Connector 276"/>
              <p:cNvCxnSpPr/>
              <p:nvPr/>
            </p:nvCxnSpPr>
            <p:spPr>
              <a:xfrm>
                <a:off x="10005759" y="1073149"/>
                <a:ext cx="992949" cy="284596"/>
              </a:xfrm>
              <a:prstGeom prst="bentConnector3">
                <a:avLst>
                  <a:gd name="adj1" fmla="val 112788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Straight Connector 277"/>
              <p:cNvCxnSpPr/>
              <p:nvPr/>
            </p:nvCxnSpPr>
            <p:spPr>
              <a:xfrm flipH="1">
                <a:off x="9999409" y="1357745"/>
                <a:ext cx="999299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Straight Connector 278"/>
              <p:cNvCxnSpPr/>
              <p:nvPr/>
            </p:nvCxnSpPr>
            <p:spPr>
              <a:xfrm flipV="1">
                <a:off x="10998708" y="1073149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Straight Connector 279"/>
              <p:cNvCxnSpPr/>
              <p:nvPr/>
            </p:nvCxnSpPr>
            <p:spPr>
              <a:xfrm flipV="1">
                <a:off x="10874014" y="1070826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Straight Connector 280"/>
              <p:cNvCxnSpPr/>
              <p:nvPr/>
            </p:nvCxnSpPr>
            <p:spPr>
              <a:xfrm flipV="1">
                <a:off x="10735465" y="1070821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9" name="Group 258"/>
            <p:cNvGrpSpPr/>
            <p:nvPr/>
          </p:nvGrpSpPr>
          <p:grpSpPr>
            <a:xfrm>
              <a:off x="10089770" y="3239251"/>
              <a:ext cx="887882" cy="344561"/>
              <a:chOff x="9999409" y="1070821"/>
              <a:chExt cx="999299" cy="286924"/>
            </a:xfrm>
          </p:grpSpPr>
          <p:cxnSp>
            <p:nvCxnSpPr>
              <p:cNvPr id="272" name="Elbow Connector 271"/>
              <p:cNvCxnSpPr/>
              <p:nvPr/>
            </p:nvCxnSpPr>
            <p:spPr>
              <a:xfrm>
                <a:off x="10005759" y="1073149"/>
                <a:ext cx="992949" cy="284596"/>
              </a:xfrm>
              <a:prstGeom prst="bentConnector3">
                <a:avLst>
                  <a:gd name="adj1" fmla="val 112788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Straight Connector 272"/>
              <p:cNvCxnSpPr/>
              <p:nvPr/>
            </p:nvCxnSpPr>
            <p:spPr>
              <a:xfrm flipH="1">
                <a:off x="9999409" y="1357745"/>
                <a:ext cx="999299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Straight Connector 273"/>
              <p:cNvCxnSpPr/>
              <p:nvPr/>
            </p:nvCxnSpPr>
            <p:spPr>
              <a:xfrm flipV="1">
                <a:off x="10998708" y="1073149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Straight Connector 274"/>
              <p:cNvCxnSpPr/>
              <p:nvPr/>
            </p:nvCxnSpPr>
            <p:spPr>
              <a:xfrm flipV="1">
                <a:off x="10874014" y="1070826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" name="Straight Connector 275"/>
              <p:cNvCxnSpPr/>
              <p:nvPr/>
            </p:nvCxnSpPr>
            <p:spPr>
              <a:xfrm flipV="1">
                <a:off x="10735465" y="1070821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0" name="Group 259"/>
            <p:cNvGrpSpPr/>
            <p:nvPr/>
          </p:nvGrpSpPr>
          <p:grpSpPr>
            <a:xfrm>
              <a:off x="10089770" y="3750050"/>
              <a:ext cx="887882" cy="344561"/>
              <a:chOff x="9999409" y="1070821"/>
              <a:chExt cx="999299" cy="286924"/>
            </a:xfrm>
          </p:grpSpPr>
          <p:cxnSp>
            <p:nvCxnSpPr>
              <p:cNvPr id="267" name="Elbow Connector 266"/>
              <p:cNvCxnSpPr/>
              <p:nvPr/>
            </p:nvCxnSpPr>
            <p:spPr>
              <a:xfrm>
                <a:off x="10005759" y="1073149"/>
                <a:ext cx="992949" cy="284596"/>
              </a:xfrm>
              <a:prstGeom prst="bentConnector3">
                <a:avLst>
                  <a:gd name="adj1" fmla="val 112788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Straight Connector 267"/>
              <p:cNvCxnSpPr/>
              <p:nvPr/>
            </p:nvCxnSpPr>
            <p:spPr>
              <a:xfrm flipH="1">
                <a:off x="9999409" y="1357745"/>
                <a:ext cx="999299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Straight Connector 268"/>
              <p:cNvCxnSpPr/>
              <p:nvPr/>
            </p:nvCxnSpPr>
            <p:spPr>
              <a:xfrm flipV="1">
                <a:off x="10998708" y="1073149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Straight Connector 269"/>
              <p:cNvCxnSpPr/>
              <p:nvPr/>
            </p:nvCxnSpPr>
            <p:spPr>
              <a:xfrm flipV="1">
                <a:off x="10874014" y="1070826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Straight Connector 270"/>
              <p:cNvCxnSpPr/>
              <p:nvPr/>
            </p:nvCxnSpPr>
            <p:spPr>
              <a:xfrm flipV="1">
                <a:off x="10735465" y="1070821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1" name="Group 260"/>
            <p:cNvGrpSpPr/>
            <p:nvPr/>
          </p:nvGrpSpPr>
          <p:grpSpPr>
            <a:xfrm>
              <a:off x="10089770" y="4237500"/>
              <a:ext cx="887882" cy="358416"/>
              <a:chOff x="9999409" y="1059284"/>
              <a:chExt cx="999299" cy="298461"/>
            </a:xfrm>
          </p:grpSpPr>
          <p:cxnSp>
            <p:nvCxnSpPr>
              <p:cNvPr id="262" name="Elbow Connector 261"/>
              <p:cNvCxnSpPr/>
              <p:nvPr/>
            </p:nvCxnSpPr>
            <p:spPr>
              <a:xfrm>
                <a:off x="10005759" y="1073149"/>
                <a:ext cx="992949" cy="284596"/>
              </a:xfrm>
              <a:prstGeom prst="bentConnector3">
                <a:avLst>
                  <a:gd name="adj1" fmla="val 112788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3" name="Straight Connector 262"/>
              <p:cNvCxnSpPr/>
              <p:nvPr/>
            </p:nvCxnSpPr>
            <p:spPr>
              <a:xfrm flipH="1">
                <a:off x="9999409" y="1357745"/>
                <a:ext cx="999299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4" name="Straight Connector 263"/>
              <p:cNvCxnSpPr/>
              <p:nvPr/>
            </p:nvCxnSpPr>
            <p:spPr>
              <a:xfrm flipV="1">
                <a:off x="10998708" y="1073149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Straight Connector 264"/>
              <p:cNvCxnSpPr/>
              <p:nvPr/>
            </p:nvCxnSpPr>
            <p:spPr>
              <a:xfrm flipV="1">
                <a:off x="10874014" y="1059289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6" name="Straight Connector 265"/>
              <p:cNvCxnSpPr/>
              <p:nvPr/>
            </p:nvCxnSpPr>
            <p:spPr>
              <a:xfrm flipV="1">
                <a:off x="10735465" y="1059284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Rounded Rectangle 1"/>
          <p:cNvSpPr/>
          <p:nvPr/>
        </p:nvSpPr>
        <p:spPr>
          <a:xfrm>
            <a:off x="5407448" y="2488977"/>
            <a:ext cx="1357610" cy="2263562"/>
          </a:xfrm>
          <a:prstGeom prst="roundRect">
            <a:avLst>
              <a:gd name="adj" fmla="val 8503"/>
            </a:avLst>
          </a:prstGeom>
          <a:ln w="28575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80000"/>
              </a:lnSpc>
            </a:pPr>
            <a:r>
              <a:rPr lang="en-US" b="1" dirty="0" smtClean="0"/>
              <a:t>Traffic Manager</a:t>
            </a:r>
          </a:p>
          <a:p>
            <a:pPr algn="ctr"/>
            <a:endParaRPr lang="en-US" sz="1100" dirty="0"/>
          </a:p>
          <a:p>
            <a:r>
              <a:rPr lang="en-US" sz="1600" dirty="0" smtClean="0">
                <a:solidFill>
                  <a:schemeClr val="tx1"/>
                </a:solidFill>
              </a:rPr>
              <a:t>  Packets:</a:t>
            </a:r>
          </a:p>
          <a:p>
            <a:r>
              <a:rPr lang="en-US" sz="1600" dirty="0" smtClean="0">
                <a:solidFill>
                  <a:schemeClr val="tx1"/>
                </a:solidFill>
              </a:rPr>
              <a:t>      Queue</a:t>
            </a:r>
          </a:p>
          <a:p>
            <a:r>
              <a:rPr lang="en-US" sz="1600" dirty="0" smtClean="0">
                <a:solidFill>
                  <a:schemeClr val="tx1"/>
                </a:solidFill>
              </a:rPr>
              <a:t>      Replicate        </a:t>
            </a:r>
          </a:p>
          <a:p>
            <a:r>
              <a:rPr lang="en-US" sz="1600">
                <a:solidFill>
                  <a:schemeClr val="tx1"/>
                </a:solidFill>
              </a:rPr>
              <a:t> </a:t>
            </a:r>
            <a:r>
              <a:rPr lang="en-US" sz="1600" smtClean="0">
                <a:solidFill>
                  <a:schemeClr val="tx1"/>
                </a:solidFill>
              </a:rPr>
              <a:t>     Schedule</a:t>
            </a:r>
            <a:endParaRPr lang="en-US" sz="1600" dirty="0">
              <a:solidFill>
                <a:schemeClr val="tx1"/>
              </a:solidFill>
            </a:endParaRPr>
          </a:p>
          <a:p>
            <a:pPr algn="ctr"/>
            <a:endParaRPr lang="en-US" sz="1050" dirty="0" smtClean="0"/>
          </a:p>
          <a:p>
            <a:pPr algn="ctr">
              <a:lnSpc>
                <a:spcPct val="80000"/>
              </a:lnSpc>
            </a:pPr>
            <a:r>
              <a:rPr lang="en-US" b="1" dirty="0" smtClean="0"/>
              <a:t>Fixed Function</a:t>
            </a:r>
            <a:endParaRPr lang="en-US" b="1" dirty="0"/>
          </a:p>
        </p:txBody>
      </p:sp>
      <p:grpSp>
        <p:nvGrpSpPr>
          <p:cNvPr id="282" name="Group 281"/>
          <p:cNvGrpSpPr/>
          <p:nvPr/>
        </p:nvGrpSpPr>
        <p:grpSpPr>
          <a:xfrm>
            <a:off x="4137228" y="2494523"/>
            <a:ext cx="1192939" cy="2258016"/>
            <a:chOff x="3055028" y="2539679"/>
            <a:chExt cx="1276257" cy="2258016"/>
          </a:xfrm>
        </p:grpSpPr>
        <p:sp>
          <p:nvSpPr>
            <p:cNvPr id="283" name="Rectangle 282"/>
            <p:cNvSpPr/>
            <p:nvPr/>
          </p:nvSpPr>
          <p:spPr>
            <a:xfrm>
              <a:off x="3055028" y="2539679"/>
              <a:ext cx="1276257" cy="2258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rgbClr val="5B9BD5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84" name="Group 283"/>
            <p:cNvGrpSpPr/>
            <p:nvPr/>
          </p:nvGrpSpPr>
          <p:grpSpPr>
            <a:xfrm>
              <a:off x="3149162" y="2608954"/>
              <a:ext cx="1113502" cy="307777"/>
              <a:chOff x="3149162" y="2608954"/>
              <a:chExt cx="1113502" cy="307777"/>
            </a:xfrm>
          </p:grpSpPr>
          <p:sp>
            <p:nvSpPr>
              <p:cNvPr id="317" name="Rectangle 316"/>
              <p:cNvSpPr/>
              <p:nvPr/>
            </p:nvSpPr>
            <p:spPr>
              <a:xfrm>
                <a:off x="3149162" y="2612592"/>
                <a:ext cx="667767" cy="29616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18" name="Group 317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319" name="Trapezoid 318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320" name="TextBox 319"/>
                <p:cNvSpPr txBox="1"/>
                <p:nvPr/>
              </p:nvSpPr>
              <p:spPr>
                <a:xfrm>
                  <a:off x="3983263" y="2608954"/>
                  <a:ext cx="18473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285" name="Group 284"/>
            <p:cNvGrpSpPr/>
            <p:nvPr/>
          </p:nvGrpSpPr>
          <p:grpSpPr>
            <a:xfrm>
              <a:off x="3149161" y="2972151"/>
              <a:ext cx="1113503" cy="321632"/>
              <a:chOff x="3149161" y="2608954"/>
              <a:chExt cx="1113503" cy="321632"/>
            </a:xfrm>
          </p:grpSpPr>
          <p:sp>
            <p:nvSpPr>
              <p:cNvPr id="313" name="Rectangle 312"/>
              <p:cNvSpPr/>
              <p:nvPr/>
            </p:nvSpPr>
            <p:spPr>
              <a:xfrm>
                <a:off x="3149161" y="2612591"/>
                <a:ext cx="667768" cy="31799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14" name="Group 313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315" name="Trapezoid 314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316" name="TextBox 315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286" name="Group 285"/>
            <p:cNvGrpSpPr/>
            <p:nvPr/>
          </p:nvGrpSpPr>
          <p:grpSpPr>
            <a:xfrm>
              <a:off x="3149161" y="3342623"/>
              <a:ext cx="1113503" cy="319284"/>
              <a:chOff x="3149161" y="2608954"/>
              <a:chExt cx="1113503" cy="319284"/>
            </a:xfrm>
          </p:grpSpPr>
          <p:sp>
            <p:nvSpPr>
              <p:cNvPr id="309" name="Rectangle 308"/>
              <p:cNvSpPr/>
              <p:nvPr/>
            </p:nvSpPr>
            <p:spPr>
              <a:xfrm>
                <a:off x="3149161" y="2612592"/>
                <a:ext cx="667768" cy="31564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10" name="Group 309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311" name="Trapezoid 310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312" name="TextBox 311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287" name="Group 286"/>
            <p:cNvGrpSpPr/>
            <p:nvPr/>
          </p:nvGrpSpPr>
          <p:grpSpPr>
            <a:xfrm>
              <a:off x="3149161" y="3713095"/>
              <a:ext cx="1113503" cy="307777"/>
              <a:chOff x="3149161" y="2608954"/>
              <a:chExt cx="1113503" cy="307777"/>
            </a:xfrm>
          </p:grpSpPr>
          <p:sp>
            <p:nvSpPr>
              <p:cNvPr id="305" name="Rectangle 304"/>
              <p:cNvSpPr/>
              <p:nvPr/>
            </p:nvSpPr>
            <p:spPr>
              <a:xfrm>
                <a:off x="3149161" y="2612592"/>
                <a:ext cx="667768" cy="30413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06" name="Group 305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307" name="Trapezoid 306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308" name="TextBox 307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288" name="Group 287"/>
            <p:cNvGrpSpPr/>
            <p:nvPr/>
          </p:nvGrpSpPr>
          <p:grpSpPr>
            <a:xfrm>
              <a:off x="3149161" y="4078905"/>
              <a:ext cx="1113503" cy="307777"/>
              <a:chOff x="3149161" y="2608954"/>
              <a:chExt cx="1113503" cy="307777"/>
            </a:xfrm>
          </p:grpSpPr>
          <p:sp>
            <p:nvSpPr>
              <p:cNvPr id="294" name="Rectangle 293"/>
              <p:cNvSpPr/>
              <p:nvPr/>
            </p:nvSpPr>
            <p:spPr>
              <a:xfrm>
                <a:off x="3149161" y="2612592"/>
                <a:ext cx="667768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95" name="Group 294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296" name="Trapezoid 295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97" name="TextBox 296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289" name="Group 288"/>
            <p:cNvGrpSpPr/>
            <p:nvPr/>
          </p:nvGrpSpPr>
          <p:grpSpPr>
            <a:xfrm>
              <a:off x="3146255" y="4430861"/>
              <a:ext cx="1116409" cy="308800"/>
              <a:chOff x="3146255" y="2607931"/>
              <a:chExt cx="1116409" cy="308800"/>
            </a:xfrm>
          </p:grpSpPr>
          <p:sp>
            <p:nvSpPr>
              <p:cNvPr id="290" name="Rectangle 289"/>
              <p:cNvSpPr/>
              <p:nvPr/>
            </p:nvSpPr>
            <p:spPr>
              <a:xfrm>
                <a:off x="3146255" y="2607931"/>
                <a:ext cx="670674" cy="29130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91" name="Group 290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292" name="Trapezoid 291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93" name="TextBox 292"/>
                <p:cNvSpPr txBox="1"/>
                <p:nvPr/>
              </p:nvSpPr>
              <p:spPr>
                <a:xfrm>
                  <a:off x="3983263" y="2608954"/>
                  <a:ext cx="18473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</p:grpSp>
      <p:grpSp>
        <p:nvGrpSpPr>
          <p:cNvPr id="321" name="Group 320"/>
          <p:cNvGrpSpPr/>
          <p:nvPr/>
        </p:nvGrpSpPr>
        <p:grpSpPr>
          <a:xfrm>
            <a:off x="2861122" y="2474318"/>
            <a:ext cx="1192939" cy="2258016"/>
            <a:chOff x="3055028" y="2539679"/>
            <a:chExt cx="1276257" cy="2258016"/>
          </a:xfrm>
        </p:grpSpPr>
        <p:sp>
          <p:nvSpPr>
            <p:cNvPr id="322" name="Rectangle 321"/>
            <p:cNvSpPr/>
            <p:nvPr/>
          </p:nvSpPr>
          <p:spPr>
            <a:xfrm>
              <a:off x="3055028" y="2539679"/>
              <a:ext cx="1276257" cy="2258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rgbClr val="5B9BD5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23" name="Group 322"/>
            <p:cNvGrpSpPr/>
            <p:nvPr/>
          </p:nvGrpSpPr>
          <p:grpSpPr>
            <a:xfrm>
              <a:off x="3149162" y="2608954"/>
              <a:ext cx="1113502" cy="307777"/>
              <a:chOff x="3149162" y="2608954"/>
              <a:chExt cx="1113502" cy="307777"/>
            </a:xfrm>
          </p:grpSpPr>
          <p:sp>
            <p:nvSpPr>
              <p:cNvPr id="349" name="Rectangle 348"/>
              <p:cNvSpPr/>
              <p:nvPr/>
            </p:nvSpPr>
            <p:spPr>
              <a:xfrm>
                <a:off x="3149162" y="2612592"/>
                <a:ext cx="667767" cy="29616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50" name="Group 349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351" name="Trapezoid 350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352" name="TextBox 351"/>
                <p:cNvSpPr txBox="1"/>
                <p:nvPr/>
              </p:nvSpPr>
              <p:spPr>
                <a:xfrm>
                  <a:off x="3983263" y="2608954"/>
                  <a:ext cx="18473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324" name="Group 323"/>
            <p:cNvGrpSpPr/>
            <p:nvPr/>
          </p:nvGrpSpPr>
          <p:grpSpPr>
            <a:xfrm>
              <a:off x="3149161" y="2972151"/>
              <a:ext cx="1113503" cy="321632"/>
              <a:chOff x="3149161" y="2608954"/>
              <a:chExt cx="1113503" cy="321632"/>
            </a:xfrm>
          </p:grpSpPr>
          <p:sp>
            <p:nvSpPr>
              <p:cNvPr id="345" name="Rectangle 344"/>
              <p:cNvSpPr/>
              <p:nvPr/>
            </p:nvSpPr>
            <p:spPr>
              <a:xfrm>
                <a:off x="3149161" y="2612591"/>
                <a:ext cx="667768" cy="31799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46" name="Group 345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347" name="Trapezoid 346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348" name="TextBox 347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325" name="Group 324"/>
            <p:cNvGrpSpPr/>
            <p:nvPr/>
          </p:nvGrpSpPr>
          <p:grpSpPr>
            <a:xfrm>
              <a:off x="3149161" y="3342623"/>
              <a:ext cx="1113503" cy="319284"/>
              <a:chOff x="3149161" y="2608954"/>
              <a:chExt cx="1113503" cy="319284"/>
            </a:xfrm>
          </p:grpSpPr>
          <p:sp>
            <p:nvSpPr>
              <p:cNvPr id="341" name="Rectangle 340"/>
              <p:cNvSpPr/>
              <p:nvPr/>
            </p:nvSpPr>
            <p:spPr>
              <a:xfrm>
                <a:off x="3149161" y="2612592"/>
                <a:ext cx="667768" cy="31564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42" name="Group 341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343" name="Trapezoid 342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344" name="TextBox 343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326" name="Group 325"/>
            <p:cNvGrpSpPr/>
            <p:nvPr/>
          </p:nvGrpSpPr>
          <p:grpSpPr>
            <a:xfrm>
              <a:off x="3149161" y="3713095"/>
              <a:ext cx="1113503" cy="307777"/>
              <a:chOff x="3149161" y="2608954"/>
              <a:chExt cx="1113503" cy="307777"/>
            </a:xfrm>
          </p:grpSpPr>
          <p:sp>
            <p:nvSpPr>
              <p:cNvPr id="337" name="Rectangle 336"/>
              <p:cNvSpPr/>
              <p:nvPr/>
            </p:nvSpPr>
            <p:spPr>
              <a:xfrm>
                <a:off x="3149161" y="2612592"/>
                <a:ext cx="667768" cy="30413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38" name="Group 337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339" name="Trapezoid 338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340" name="TextBox 339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327" name="Group 326"/>
            <p:cNvGrpSpPr/>
            <p:nvPr/>
          </p:nvGrpSpPr>
          <p:grpSpPr>
            <a:xfrm>
              <a:off x="3149161" y="4078905"/>
              <a:ext cx="1113503" cy="307777"/>
              <a:chOff x="3149161" y="2608954"/>
              <a:chExt cx="1113503" cy="307777"/>
            </a:xfrm>
          </p:grpSpPr>
          <p:sp>
            <p:nvSpPr>
              <p:cNvPr id="333" name="Rectangle 332"/>
              <p:cNvSpPr/>
              <p:nvPr/>
            </p:nvSpPr>
            <p:spPr>
              <a:xfrm>
                <a:off x="3149161" y="2612592"/>
                <a:ext cx="667768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34" name="Group 333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335" name="Trapezoid 334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336" name="TextBox 335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328" name="Group 327"/>
            <p:cNvGrpSpPr/>
            <p:nvPr/>
          </p:nvGrpSpPr>
          <p:grpSpPr>
            <a:xfrm>
              <a:off x="3146255" y="4430861"/>
              <a:ext cx="1116409" cy="308800"/>
              <a:chOff x="3146255" y="2607931"/>
              <a:chExt cx="1116409" cy="308800"/>
            </a:xfrm>
          </p:grpSpPr>
          <p:sp>
            <p:nvSpPr>
              <p:cNvPr id="329" name="Rectangle 328"/>
              <p:cNvSpPr/>
              <p:nvPr/>
            </p:nvSpPr>
            <p:spPr>
              <a:xfrm>
                <a:off x="3146255" y="2607931"/>
                <a:ext cx="670674" cy="29130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30" name="Group 329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331" name="Trapezoid 330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332" name="TextBox 331"/>
                <p:cNvSpPr txBox="1"/>
                <p:nvPr/>
              </p:nvSpPr>
              <p:spPr>
                <a:xfrm>
                  <a:off x="3983263" y="2608954"/>
                  <a:ext cx="18473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</p:grpSp>
      <p:grpSp>
        <p:nvGrpSpPr>
          <p:cNvPr id="353" name="Group 352"/>
          <p:cNvGrpSpPr/>
          <p:nvPr/>
        </p:nvGrpSpPr>
        <p:grpSpPr>
          <a:xfrm>
            <a:off x="1585565" y="2474318"/>
            <a:ext cx="1192939" cy="2258016"/>
            <a:chOff x="3055028" y="2539679"/>
            <a:chExt cx="1276257" cy="2258016"/>
          </a:xfrm>
        </p:grpSpPr>
        <p:sp>
          <p:nvSpPr>
            <p:cNvPr id="354" name="Rectangle 353"/>
            <p:cNvSpPr/>
            <p:nvPr/>
          </p:nvSpPr>
          <p:spPr>
            <a:xfrm>
              <a:off x="3055028" y="2539679"/>
              <a:ext cx="1276257" cy="2258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rgbClr val="5B9BD5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55" name="Group 354"/>
            <p:cNvGrpSpPr/>
            <p:nvPr/>
          </p:nvGrpSpPr>
          <p:grpSpPr>
            <a:xfrm>
              <a:off x="3149162" y="2608954"/>
              <a:ext cx="1113502" cy="307777"/>
              <a:chOff x="3149162" y="2608954"/>
              <a:chExt cx="1113502" cy="307777"/>
            </a:xfrm>
          </p:grpSpPr>
          <p:sp>
            <p:nvSpPr>
              <p:cNvPr id="381" name="Rectangle 380"/>
              <p:cNvSpPr/>
              <p:nvPr/>
            </p:nvSpPr>
            <p:spPr>
              <a:xfrm>
                <a:off x="3149162" y="2612592"/>
                <a:ext cx="667767" cy="29616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82" name="Group 381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383" name="Trapezoid 382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384" name="TextBox 383"/>
                <p:cNvSpPr txBox="1"/>
                <p:nvPr/>
              </p:nvSpPr>
              <p:spPr>
                <a:xfrm>
                  <a:off x="3983263" y="2608954"/>
                  <a:ext cx="18473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356" name="Group 355"/>
            <p:cNvGrpSpPr/>
            <p:nvPr/>
          </p:nvGrpSpPr>
          <p:grpSpPr>
            <a:xfrm>
              <a:off x="3149161" y="2972151"/>
              <a:ext cx="1113503" cy="321632"/>
              <a:chOff x="3149161" y="2608954"/>
              <a:chExt cx="1113503" cy="321632"/>
            </a:xfrm>
          </p:grpSpPr>
          <p:sp>
            <p:nvSpPr>
              <p:cNvPr id="377" name="Rectangle 376"/>
              <p:cNvSpPr/>
              <p:nvPr/>
            </p:nvSpPr>
            <p:spPr>
              <a:xfrm>
                <a:off x="3149161" y="2612591"/>
                <a:ext cx="667768" cy="31799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78" name="Group 377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379" name="Trapezoid 378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380" name="TextBox 379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357" name="Group 356"/>
            <p:cNvGrpSpPr/>
            <p:nvPr/>
          </p:nvGrpSpPr>
          <p:grpSpPr>
            <a:xfrm>
              <a:off x="3149161" y="3342623"/>
              <a:ext cx="1113503" cy="319284"/>
              <a:chOff x="3149161" y="2608954"/>
              <a:chExt cx="1113503" cy="319284"/>
            </a:xfrm>
          </p:grpSpPr>
          <p:sp>
            <p:nvSpPr>
              <p:cNvPr id="373" name="Rectangle 372"/>
              <p:cNvSpPr/>
              <p:nvPr/>
            </p:nvSpPr>
            <p:spPr>
              <a:xfrm>
                <a:off x="3149161" y="2612592"/>
                <a:ext cx="667768" cy="31564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74" name="Group 373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375" name="Trapezoid 374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376" name="TextBox 375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358" name="Group 357"/>
            <p:cNvGrpSpPr/>
            <p:nvPr/>
          </p:nvGrpSpPr>
          <p:grpSpPr>
            <a:xfrm>
              <a:off x="3149161" y="3713095"/>
              <a:ext cx="1113503" cy="307777"/>
              <a:chOff x="3149161" y="2608954"/>
              <a:chExt cx="1113503" cy="307777"/>
            </a:xfrm>
          </p:grpSpPr>
          <p:sp>
            <p:nvSpPr>
              <p:cNvPr id="369" name="Rectangle 368"/>
              <p:cNvSpPr/>
              <p:nvPr/>
            </p:nvSpPr>
            <p:spPr>
              <a:xfrm>
                <a:off x="3149161" y="2612592"/>
                <a:ext cx="667768" cy="30413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70" name="Group 369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371" name="Trapezoid 370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372" name="TextBox 371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359" name="Group 358"/>
            <p:cNvGrpSpPr/>
            <p:nvPr/>
          </p:nvGrpSpPr>
          <p:grpSpPr>
            <a:xfrm>
              <a:off x="3149161" y="4078905"/>
              <a:ext cx="1113503" cy="307777"/>
              <a:chOff x="3149161" y="2608954"/>
              <a:chExt cx="1113503" cy="307777"/>
            </a:xfrm>
          </p:grpSpPr>
          <p:sp>
            <p:nvSpPr>
              <p:cNvPr id="365" name="Rectangle 364"/>
              <p:cNvSpPr/>
              <p:nvPr/>
            </p:nvSpPr>
            <p:spPr>
              <a:xfrm>
                <a:off x="3149161" y="2612592"/>
                <a:ext cx="667768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66" name="Group 365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367" name="Trapezoid 366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368" name="TextBox 367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360" name="Group 359"/>
            <p:cNvGrpSpPr/>
            <p:nvPr/>
          </p:nvGrpSpPr>
          <p:grpSpPr>
            <a:xfrm>
              <a:off x="3146255" y="4430861"/>
              <a:ext cx="1116409" cy="308800"/>
              <a:chOff x="3146255" y="2607931"/>
              <a:chExt cx="1116409" cy="308800"/>
            </a:xfrm>
          </p:grpSpPr>
          <p:sp>
            <p:nvSpPr>
              <p:cNvPr id="361" name="Rectangle 360"/>
              <p:cNvSpPr/>
              <p:nvPr/>
            </p:nvSpPr>
            <p:spPr>
              <a:xfrm>
                <a:off x="3146255" y="2607931"/>
                <a:ext cx="670674" cy="29130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62" name="Group 361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363" name="Trapezoid 362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364" name="TextBox 363"/>
                <p:cNvSpPr txBox="1"/>
                <p:nvPr/>
              </p:nvSpPr>
              <p:spPr>
                <a:xfrm>
                  <a:off x="3983263" y="2608954"/>
                  <a:ext cx="18473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</p:grpSp>
      <p:grpSp>
        <p:nvGrpSpPr>
          <p:cNvPr id="385" name="Group 384"/>
          <p:cNvGrpSpPr/>
          <p:nvPr/>
        </p:nvGrpSpPr>
        <p:grpSpPr>
          <a:xfrm>
            <a:off x="9402127" y="2496441"/>
            <a:ext cx="1192939" cy="2258016"/>
            <a:chOff x="3055028" y="2539679"/>
            <a:chExt cx="1276257" cy="2258016"/>
          </a:xfrm>
        </p:grpSpPr>
        <p:sp>
          <p:nvSpPr>
            <p:cNvPr id="386" name="Rectangle 385"/>
            <p:cNvSpPr/>
            <p:nvPr/>
          </p:nvSpPr>
          <p:spPr>
            <a:xfrm>
              <a:off x="3055028" y="2539679"/>
              <a:ext cx="1276257" cy="2258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rgbClr val="5B9BD5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87" name="Group 386"/>
            <p:cNvGrpSpPr/>
            <p:nvPr/>
          </p:nvGrpSpPr>
          <p:grpSpPr>
            <a:xfrm>
              <a:off x="3149162" y="2608954"/>
              <a:ext cx="1113502" cy="307777"/>
              <a:chOff x="3149162" y="2608954"/>
              <a:chExt cx="1113502" cy="307777"/>
            </a:xfrm>
          </p:grpSpPr>
          <p:sp>
            <p:nvSpPr>
              <p:cNvPr id="413" name="Rectangle 412"/>
              <p:cNvSpPr/>
              <p:nvPr/>
            </p:nvSpPr>
            <p:spPr>
              <a:xfrm>
                <a:off x="3149162" y="2612592"/>
                <a:ext cx="667767" cy="29616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14" name="Group 413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415" name="Trapezoid 414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416" name="TextBox 415"/>
                <p:cNvSpPr txBox="1"/>
                <p:nvPr/>
              </p:nvSpPr>
              <p:spPr>
                <a:xfrm>
                  <a:off x="3983263" y="2608954"/>
                  <a:ext cx="18473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388" name="Group 387"/>
            <p:cNvGrpSpPr/>
            <p:nvPr/>
          </p:nvGrpSpPr>
          <p:grpSpPr>
            <a:xfrm>
              <a:off x="3149161" y="2972151"/>
              <a:ext cx="1113503" cy="321632"/>
              <a:chOff x="3149161" y="2608954"/>
              <a:chExt cx="1113503" cy="321632"/>
            </a:xfrm>
          </p:grpSpPr>
          <p:sp>
            <p:nvSpPr>
              <p:cNvPr id="409" name="Rectangle 408"/>
              <p:cNvSpPr/>
              <p:nvPr/>
            </p:nvSpPr>
            <p:spPr>
              <a:xfrm>
                <a:off x="3149161" y="2612591"/>
                <a:ext cx="667768" cy="31799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10" name="Group 409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411" name="Trapezoid 410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412" name="TextBox 411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389" name="Group 388"/>
            <p:cNvGrpSpPr/>
            <p:nvPr/>
          </p:nvGrpSpPr>
          <p:grpSpPr>
            <a:xfrm>
              <a:off x="3149161" y="3342623"/>
              <a:ext cx="1113503" cy="319284"/>
              <a:chOff x="3149161" y="2608954"/>
              <a:chExt cx="1113503" cy="319284"/>
            </a:xfrm>
          </p:grpSpPr>
          <p:sp>
            <p:nvSpPr>
              <p:cNvPr id="405" name="Rectangle 404"/>
              <p:cNvSpPr/>
              <p:nvPr/>
            </p:nvSpPr>
            <p:spPr>
              <a:xfrm>
                <a:off x="3149161" y="2612592"/>
                <a:ext cx="667768" cy="31564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06" name="Group 405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407" name="Trapezoid 406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408" name="TextBox 407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390" name="Group 389"/>
            <p:cNvGrpSpPr/>
            <p:nvPr/>
          </p:nvGrpSpPr>
          <p:grpSpPr>
            <a:xfrm>
              <a:off x="3149161" y="3713095"/>
              <a:ext cx="1113503" cy="307777"/>
              <a:chOff x="3149161" y="2608954"/>
              <a:chExt cx="1113503" cy="307777"/>
            </a:xfrm>
          </p:grpSpPr>
          <p:sp>
            <p:nvSpPr>
              <p:cNvPr id="401" name="Rectangle 400"/>
              <p:cNvSpPr/>
              <p:nvPr/>
            </p:nvSpPr>
            <p:spPr>
              <a:xfrm>
                <a:off x="3149161" y="2612592"/>
                <a:ext cx="667768" cy="30413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02" name="Group 401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403" name="Trapezoid 402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404" name="TextBox 403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391" name="Group 390"/>
            <p:cNvGrpSpPr/>
            <p:nvPr/>
          </p:nvGrpSpPr>
          <p:grpSpPr>
            <a:xfrm>
              <a:off x="3149161" y="4078905"/>
              <a:ext cx="1113503" cy="307777"/>
              <a:chOff x="3149161" y="2608954"/>
              <a:chExt cx="1113503" cy="307777"/>
            </a:xfrm>
          </p:grpSpPr>
          <p:sp>
            <p:nvSpPr>
              <p:cNvPr id="397" name="Rectangle 396"/>
              <p:cNvSpPr/>
              <p:nvPr/>
            </p:nvSpPr>
            <p:spPr>
              <a:xfrm>
                <a:off x="3149161" y="2612592"/>
                <a:ext cx="667768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98" name="Group 397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399" name="Trapezoid 398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400" name="TextBox 399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392" name="Group 391"/>
            <p:cNvGrpSpPr/>
            <p:nvPr/>
          </p:nvGrpSpPr>
          <p:grpSpPr>
            <a:xfrm>
              <a:off x="3146255" y="4430861"/>
              <a:ext cx="1116409" cy="308800"/>
              <a:chOff x="3146255" y="2607931"/>
              <a:chExt cx="1116409" cy="308800"/>
            </a:xfrm>
          </p:grpSpPr>
          <p:sp>
            <p:nvSpPr>
              <p:cNvPr id="393" name="Rectangle 392"/>
              <p:cNvSpPr/>
              <p:nvPr/>
            </p:nvSpPr>
            <p:spPr>
              <a:xfrm>
                <a:off x="3146255" y="2607931"/>
                <a:ext cx="670674" cy="29130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94" name="Group 393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395" name="Trapezoid 394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396" name="TextBox 395"/>
                <p:cNvSpPr txBox="1"/>
                <p:nvPr/>
              </p:nvSpPr>
              <p:spPr>
                <a:xfrm>
                  <a:off x="3983263" y="2608954"/>
                  <a:ext cx="18473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</p:grpSp>
      <p:grpSp>
        <p:nvGrpSpPr>
          <p:cNvPr id="417" name="Group 416"/>
          <p:cNvGrpSpPr/>
          <p:nvPr/>
        </p:nvGrpSpPr>
        <p:grpSpPr>
          <a:xfrm>
            <a:off x="8126021" y="2476236"/>
            <a:ext cx="1192939" cy="2258016"/>
            <a:chOff x="3055028" y="2539679"/>
            <a:chExt cx="1276257" cy="2258016"/>
          </a:xfrm>
        </p:grpSpPr>
        <p:sp>
          <p:nvSpPr>
            <p:cNvPr id="418" name="Rectangle 417"/>
            <p:cNvSpPr/>
            <p:nvPr/>
          </p:nvSpPr>
          <p:spPr>
            <a:xfrm>
              <a:off x="3055028" y="2539679"/>
              <a:ext cx="1276257" cy="2258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rgbClr val="5B9BD5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419" name="Group 418"/>
            <p:cNvGrpSpPr/>
            <p:nvPr/>
          </p:nvGrpSpPr>
          <p:grpSpPr>
            <a:xfrm>
              <a:off x="3149162" y="2608954"/>
              <a:ext cx="1113502" cy="307777"/>
              <a:chOff x="3149162" y="2608954"/>
              <a:chExt cx="1113502" cy="307777"/>
            </a:xfrm>
          </p:grpSpPr>
          <p:sp>
            <p:nvSpPr>
              <p:cNvPr id="445" name="Rectangle 444"/>
              <p:cNvSpPr/>
              <p:nvPr/>
            </p:nvSpPr>
            <p:spPr>
              <a:xfrm>
                <a:off x="3149162" y="2612592"/>
                <a:ext cx="667767" cy="29616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46" name="Group 445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447" name="Trapezoid 446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448" name="TextBox 447"/>
                <p:cNvSpPr txBox="1"/>
                <p:nvPr/>
              </p:nvSpPr>
              <p:spPr>
                <a:xfrm>
                  <a:off x="3983263" y="2608954"/>
                  <a:ext cx="18473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420" name="Group 419"/>
            <p:cNvGrpSpPr/>
            <p:nvPr/>
          </p:nvGrpSpPr>
          <p:grpSpPr>
            <a:xfrm>
              <a:off x="3149161" y="2972151"/>
              <a:ext cx="1113503" cy="321632"/>
              <a:chOff x="3149161" y="2608954"/>
              <a:chExt cx="1113503" cy="321632"/>
            </a:xfrm>
          </p:grpSpPr>
          <p:sp>
            <p:nvSpPr>
              <p:cNvPr id="441" name="Rectangle 440"/>
              <p:cNvSpPr/>
              <p:nvPr/>
            </p:nvSpPr>
            <p:spPr>
              <a:xfrm>
                <a:off x="3149161" y="2612591"/>
                <a:ext cx="667768" cy="31799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42" name="Group 441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443" name="Trapezoid 442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444" name="TextBox 443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421" name="Group 420"/>
            <p:cNvGrpSpPr/>
            <p:nvPr/>
          </p:nvGrpSpPr>
          <p:grpSpPr>
            <a:xfrm>
              <a:off x="3149161" y="3342623"/>
              <a:ext cx="1113503" cy="319284"/>
              <a:chOff x="3149161" y="2608954"/>
              <a:chExt cx="1113503" cy="319284"/>
            </a:xfrm>
          </p:grpSpPr>
          <p:sp>
            <p:nvSpPr>
              <p:cNvPr id="437" name="Rectangle 436"/>
              <p:cNvSpPr/>
              <p:nvPr/>
            </p:nvSpPr>
            <p:spPr>
              <a:xfrm>
                <a:off x="3149161" y="2612592"/>
                <a:ext cx="667768" cy="31564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38" name="Group 437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439" name="Trapezoid 438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440" name="TextBox 439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422" name="Group 421"/>
            <p:cNvGrpSpPr/>
            <p:nvPr/>
          </p:nvGrpSpPr>
          <p:grpSpPr>
            <a:xfrm>
              <a:off x="3149161" y="3713095"/>
              <a:ext cx="1113503" cy="307777"/>
              <a:chOff x="3149161" y="2608954"/>
              <a:chExt cx="1113503" cy="307777"/>
            </a:xfrm>
          </p:grpSpPr>
          <p:sp>
            <p:nvSpPr>
              <p:cNvPr id="433" name="Rectangle 432"/>
              <p:cNvSpPr/>
              <p:nvPr/>
            </p:nvSpPr>
            <p:spPr>
              <a:xfrm>
                <a:off x="3149161" y="2612592"/>
                <a:ext cx="667768" cy="30413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34" name="Group 433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435" name="Trapezoid 434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436" name="TextBox 435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423" name="Group 422"/>
            <p:cNvGrpSpPr/>
            <p:nvPr/>
          </p:nvGrpSpPr>
          <p:grpSpPr>
            <a:xfrm>
              <a:off x="3149161" y="4078905"/>
              <a:ext cx="1113503" cy="307777"/>
              <a:chOff x="3149161" y="2608954"/>
              <a:chExt cx="1113503" cy="307777"/>
            </a:xfrm>
          </p:grpSpPr>
          <p:sp>
            <p:nvSpPr>
              <p:cNvPr id="429" name="Rectangle 428"/>
              <p:cNvSpPr/>
              <p:nvPr/>
            </p:nvSpPr>
            <p:spPr>
              <a:xfrm>
                <a:off x="3149161" y="2612592"/>
                <a:ext cx="667768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30" name="Group 429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431" name="Trapezoid 430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432" name="TextBox 431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424" name="Group 423"/>
            <p:cNvGrpSpPr/>
            <p:nvPr/>
          </p:nvGrpSpPr>
          <p:grpSpPr>
            <a:xfrm>
              <a:off x="3146255" y="4430861"/>
              <a:ext cx="1116409" cy="308800"/>
              <a:chOff x="3146255" y="2607931"/>
              <a:chExt cx="1116409" cy="308800"/>
            </a:xfrm>
          </p:grpSpPr>
          <p:sp>
            <p:nvSpPr>
              <p:cNvPr id="425" name="Rectangle 424"/>
              <p:cNvSpPr/>
              <p:nvPr/>
            </p:nvSpPr>
            <p:spPr>
              <a:xfrm>
                <a:off x="3146255" y="2607931"/>
                <a:ext cx="670674" cy="29130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26" name="Group 425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427" name="Trapezoid 426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428" name="TextBox 427"/>
                <p:cNvSpPr txBox="1"/>
                <p:nvPr/>
              </p:nvSpPr>
              <p:spPr>
                <a:xfrm>
                  <a:off x="3983263" y="2608954"/>
                  <a:ext cx="18473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</p:grpSp>
      <p:grpSp>
        <p:nvGrpSpPr>
          <p:cNvPr id="449" name="Group 448"/>
          <p:cNvGrpSpPr/>
          <p:nvPr/>
        </p:nvGrpSpPr>
        <p:grpSpPr>
          <a:xfrm>
            <a:off x="6850464" y="2476236"/>
            <a:ext cx="1192939" cy="2258016"/>
            <a:chOff x="3055028" y="2539679"/>
            <a:chExt cx="1276257" cy="2258016"/>
          </a:xfrm>
        </p:grpSpPr>
        <p:sp>
          <p:nvSpPr>
            <p:cNvPr id="450" name="Rectangle 449"/>
            <p:cNvSpPr/>
            <p:nvPr/>
          </p:nvSpPr>
          <p:spPr>
            <a:xfrm>
              <a:off x="3055028" y="2539679"/>
              <a:ext cx="1276257" cy="2258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rgbClr val="5B9BD5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451" name="Group 450"/>
            <p:cNvGrpSpPr/>
            <p:nvPr/>
          </p:nvGrpSpPr>
          <p:grpSpPr>
            <a:xfrm>
              <a:off x="3149162" y="2608954"/>
              <a:ext cx="1113502" cy="307777"/>
              <a:chOff x="3149162" y="2608954"/>
              <a:chExt cx="1113502" cy="307777"/>
            </a:xfrm>
          </p:grpSpPr>
          <p:sp>
            <p:nvSpPr>
              <p:cNvPr id="477" name="Rectangle 476"/>
              <p:cNvSpPr/>
              <p:nvPr/>
            </p:nvSpPr>
            <p:spPr>
              <a:xfrm>
                <a:off x="3149162" y="2612592"/>
                <a:ext cx="667767" cy="29616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78" name="Group 477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479" name="Trapezoid 478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480" name="TextBox 479"/>
                <p:cNvSpPr txBox="1"/>
                <p:nvPr/>
              </p:nvSpPr>
              <p:spPr>
                <a:xfrm>
                  <a:off x="3983263" y="2608954"/>
                  <a:ext cx="18473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452" name="Group 451"/>
            <p:cNvGrpSpPr/>
            <p:nvPr/>
          </p:nvGrpSpPr>
          <p:grpSpPr>
            <a:xfrm>
              <a:off x="3149161" y="2972151"/>
              <a:ext cx="1113503" cy="321632"/>
              <a:chOff x="3149161" y="2608954"/>
              <a:chExt cx="1113503" cy="321632"/>
            </a:xfrm>
          </p:grpSpPr>
          <p:sp>
            <p:nvSpPr>
              <p:cNvPr id="473" name="Rectangle 472"/>
              <p:cNvSpPr/>
              <p:nvPr/>
            </p:nvSpPr>
            <p:spPr>
              <a:xfrm>
                <a:off x="3149161" y="2612591"/>
                <a:ext cx="667768" cy="31799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74" name="Group 473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475" name="Trapezoid 474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476" name="TextBox 475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453" name="Group 452"/>
            <p:cNvGrpSpPr/>
            <p:nvPr/>
          </p:nvGrpSpPr>
          <p:grpSpPr>
            <a:xfrm>
              <a:off x="3149161" y="3342623"/>
              <a:ext cx="1113503" cy="319284"/>
              <a:chOff x="3149161" y="2608954"/>
              <a:chExt cx="1113503" cy="319284"/>
            </a:xfrm>
          </p:grpSpPr>
          <p:sp>
            <p:nvSpPr>
              <p:cNvPr id="469" name="Rectangle 468"/>
              <p:cNvSpPr/>
              <p:nvPr/>
            </p:nvSpPr>
            <p:spPr>
              <a:xfrm>
                <a:off x="3149161" y="2612592"/>
                <a:ext cx="667768" cy="31564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70" name="Group 469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471" name="Trapezoid 470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472" name="TextBox 471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454" name="Group 453"/>
            <p:cNvGrpSpPr/>
            <p:nvPr/>
          </p:nvGrpSpPr>
          <p:grpSpPr>
            <a:xfrm>
              <a:off x="3149161" y="3713095"/>
              <a:ext cx="1113503" cy="307777"/>
              <a:chOff x="3149161" y="2608954"/>
              <a:chExt cx="1113503" cy="307777"/>
            </a:xfrm>
          </p:grpSpPr>
          <p:sp>
            <p:nvSpPr>
              <p:cNvPr id="465" name="Rectangle 464"/>
              <p:cNvSpPr/>
              <p:nvPr/>
            </p:nvSpPr>
            <p:spPr>
              <a:xfrm>
                <a:off x="3149161" y="2612592"/>
                <a:ext cx="667768" cy="30413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66" name="Group 465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467" name="Trapezoid 466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468" name="TextBox 467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455" name="Group 454"/>
            <p:cNvGrpSpPr/>
            <p:nvPr/>
          </p:nvGrpSpPr>
          <p:grpSpPr>
            <a:xfrm>
              <a:off x="3149161" y="4078905"/>
              <a:ext cx="1113503" cy="307777"/>
              <a:chOff x="3149161" y="2608954"/>
              <a:chExt cx="1113503" cy="307777"/>
            </a:xfrm>
          </p:grpSpPr>
          <p:sp>
            <p:nvSpPr>
              <p:cNvPr id="461" name="Rectangle 460"/>
              <p:cNvSpPr/>
              <p:nvPr/>
            </p:nvSpPr>
            <p:spPr>
              <a:xfrm>
                <a:off x="3149161" y="2612592"/>
                <a:ext cx="667768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62" name="Group 461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463" name="Trapezoid 462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464" name="TextBox 463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456" name="Group 455"/>
            <p:cNvGrpSpPr/>
            <p:nvPr/>
          </p:nvGrpSpPr>
          <p:grpSpPr>
            <a:xfrm>
              <a:off x="3146255" y="4430861"/>
              <a:ext cx="1116409" cy="308800"/>
              <a:chOff x="3146255" y="2607931"/>
              <a:chExt cx="1116409" cy="308800"/>
            </a:xfrm>
          </p:grpSpPr>
          <p:sp>
            <p:nvSpPr>
              <p:cNvPr id="457" name="Rectangle 456"/>
              <p:cNvSpPr/>
              <p:nvPr/>
            </p:nvSpPr>
            <p:spPr>
              <a:xfrm>
                <a:off x="3146255" y="2607931"/>
                <a:ext cx="670674" cy="29130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58" name="Group 457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459" name="Trapezoid 458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460" name="TextBox 459"/>
                <p:cNvSpPr txBox="1"/>
                <p:nvPr/>
              </p:nvSpPr>
              <p:spPr>
                <a:xfrm>
                  <a:off x="3983263" y="2608954"/>
                  <a:ext cx="18473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</p:grpSp>
      <p:sp>
        <p:nvSpPr>
          <p:cNvPr id="3" name="TextBox 2"/>
          <p:cNvSpPr txBox="1"/>
          <p:nvPr/>
        </p:nvSpPr>
        <p:spPr>
          <a:xfrm>
            <a:off x="2057955" y="4732334"/>
            <a:ext cx="2780954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 smtClean="0"/>
              <a:t>Ingresss</a:t>
            </a:r>
            <a:r>
              <a:rPr lang="en-US" sz="1600" dirty="0" smtClean="0"/>
              <a:t> </a:t>
            </a:r>
            <a:r>
              <a:rPr lang="en-US" sz="1600" dirty="0" err="1" smtClean="0"/>
              <a:t>Match+Action</a:t>
            </a:r>
            <a:r>
              <a:rPr lang="en-US" sz="1600" dirty="0" smtClean="0"/>
              <a:t> Pipeline</a:t>
            </a:r>
          </a:p>
          <a:p>
            <a:pPr algn="ctr">
              <a:lnSpc>
                <a:spcPct val="80000"/>
              </a:lnSpc>
            </a:pPr>
            <a:r>
              <a:rPr lang="en-US" sz="1600" dirty="0" smtClean="0"/>
              <a:t>/ Checksum Verification</a:t>
            </a:r>
            <a:endParaRPr lang="en-US" sz="1600" dirty="0"/>
          </a:p>
        </p:txBody>
      </p:sp>
      <p:sp>
        <p:nvSpPr>
          <p:cNvPr id="481" name="TextBox 480"/>
          <p:cNvSpPr txBox="1"/>
          <p:nvPr/>
        </p:nvSpPr>
        <p:spPr>
          <a:xfrm>
            <a:off x="7368432" y="4732334"/>
            <a:ext cx="2723246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/>
              <a:t>E</a:t>
            </a:r>
            <a:r>
              <a:rPr lang="en-US" sz="1600" dirty="0" err="1" smtClean="0"/>
              <a:t>gresss</a:t>
            </a:r>
            <a:r>
              <a:rPr lang="en-US" sz="1600" dirty="0" smtClean="0"/>
              <a:t> </a:t>
            </a:r>
            <a:r>
              <a:rPr lang="en-US" sz="1600" dirty="0" err="1" smtClean="0"/>
              <a:t>Match+Action</a:t>
            </a:r>
            <a:r>
              <a:rPr lang="en-US" sz="1600" dirty="0" smtClean="0"/>
              <a:t> Pipeline</a:t>
            </a:r>
          </a:p>
          <a:p>
            <a:pPr algn="ctr">
              <a:lnSpc>
                <a:spcPct val="80000"/>
              </a:lnSpc>
            </a:pPr>
            <a:r>
              <a:rPr lang="en-US" sz="1600" dirty="0" smtClean="0"/>
              <a:t>/ Checksum Update</a:t>
            </a:r>
            <a:endParaRPr lang="en-US" sz="1600" dirty="0"/>
          </a:p>
        </p:txBody>
      </p:sp>
      <p:sp>
        <p:nvSpPr>
          <p:cNvPr id="482" name="TextBox 481"/>
          <p:cNvSpPr txBox="1"/>
          <p:nvPr/>
        </p:nvSpPr>
        <p:spPr>
          <a:xfrm>
            <a:off x="597213" y="4732334"/>
            <a:ext cx="7075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smtClean="0"/>
              <a:t>Parser</a:t>
            </a:r>
            <a:endParaRPr lang="en-US" sz="1600" dirty="0"/>
          </a:p>
        </p:txBody>
      </p:sp>
      <p:sp>
        <p:nvSpPr>
          <p:cNvPr id="483" name="TextBox 482"/>
          <p:cNvSpPr txBox="1"/>
          <p:nvPr/>
        </p:nvSpPr>
        <p:spPr>
          <a:xfrm>
            <a:off x="10735356" y="4732334"/>
            <a:ext cx="9426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smtClean="0"/>
              <a:t>Deparser</a:t>
            </a:r>
            <a:endParaRPr lang="en-US" sz="1600" dirty="0"/>
          </a:p>
        </p:txBody>
      </p:sp>
      <p:sp>
        <p:nvSpPr>
          <p:cNvPr id="484" name="TextBox 483"/>
          <p:cNvSpPr txBox="1"/>
          <p:nvPr/>
        </p:nvSpPr>
        <p:spPr>
          <a:xfrm>
            <a:off x="5616515" y="4732334"/>
            <a:ext cx="931601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/>
              <a:t>Traffic</a:t>
            </a:r>
          </a:p>
          <a:p>
            <a:pPr algn="ctr">
              <a:lnSpc>
                <a:spcPct val="80000"/>
              </a:lnSpc>
            </a:pPr>
            <a:r>
              <a:rPr lang="en-US" sz="1600" dirty="0" smtClean="0"/>
              <a:t>Manager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944054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Group 90"/>
          <p:cNvGrpSpPr/>
          <p:nvPr/>
        </p:nvGrpSpPr>
        <p:grpSpPr>
          <a:xfrm>
            <a:off x="752658" y="1448312"/>
            <a:ext cx="2187606" cy="4611083"/>
            <a:chOff x="218790" y="1452668"/>
            <a:chExt cx="2187606" cy="4611083"/>
          </a:xfrm>
        </p:grpSpPr>
        <p:sp>
          <p:nvSpPr>
            <p:cNvPr id="11" name="Rectangle 10"/>
            <p:cNvSpPr/>
            <p:nvPr/>
          </p:nvSpPr>
          <p:spPr>
            <a:xfrm>
              <a:off x="218790" y="5328793"/>
              <a:ext cx="2187606" cy="73495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Tofino ASIC</a:t>
              </a:r>
              <a:endParaRPr lang="en-US" dirty="0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218790" y="1452668"/>
              <a:ext cx="2187606" cy="102110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switch.p4</a:t>
              </a:r>
              <a:endParaRPr lang="en-US" b="1" dirty="0"/>
            </a:p>
          </p:txBody>
        </p:sp>
        <p:cxnSp>
          <p:nvCxnSpPr>
            <p:cNvPr id="25" name="Straight Arrow Connector 24"/>
            <p:cNvCxnSpPr>
              <a:stCxn id="51" idx="2"/>
              <a:endCxn id="11" idx="0"/>
            </p:cNvCxnSpPr>
            <p:nvPr/>
          </p:nvCxnSpPr>
          <p:spPr>
            <a:xfrm>
              <a:off x="1312593" y="4718134"/>
              <a:ext cx="0" cy="61065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>
              <a:stCxn id="22" idx="2"/>
              <a:endCxn id="51" idx="0"/>
            </p:cNvCxnSpPr>
            <p:nvPr/>
          </p:nvCxnSpPr>
          <p:spPr>
            <a:xfrm>
              <a:off x="1312593" y="2473774"/>
              <a:ext cx="0" cy="69113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5" name="Group 64"/>
            <p:cNvGrpSpPr/>
            <p:nvPr/>
          </p:nvGrpSpPr>
          <p:grpSpPr>
            <a:xfrm>
              <a:off x="218790" y="3164912"/>
              <a:ext cx="2187606" cy="1553222"/>
              <a:chOff x="1276881" y="3797412"/>
              <a:chExt cx="2187606" cy="1553222"/>
            </a:xfrm>
          </p:grpSpPr>
          <p:sp>
            <p:nvSpPr>
              <p:cNvPr id="12" name="Rectangle 11"/>
              <p:cNvSpPr/>
              <p:nvPr/>
            </p:nvSpPr>
            <p:spPr>
              <a:xfrm>
                <a:off x="1386967" y="4602614"/>
                <a:ext cx="1957124" cy="666271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r>
                  <a:rPr lang="en-US" dirty="0" smtClean="0"/>
                  <a:t>Barefoot P4 Compiler</a:t>
                </a:r>
                <a:endParaRPr lang="en-US" dirty="0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1386966" y="3880719"/>
                <a:ext cx="1957125" cy="64784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r>
                  <a:rPr lang="en-US" b="1" dirty="0" smtClean="0"/>
                  <a:t>tna.p4</a:t>
                </a:r>
              </a:p>
              <a:p>
                <a:pPr algn="ctr">
                  <a:lnSpc>
                    <a:spcPct val="90000"/>
                  </a:lnSpc>
                </a:pPr>
                <a:r>
                  <a:rPr lang="en-US" dirty="0" smtClean="0"/>
                  <a:t>(arch)</a:t>
                </a:r>
                <a:endParaRPr lang="en-US" dirty="0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1276881" y="3797412"/>
                <a:ext cx="2187606" cy="1553222"/>
              </a:xfrm>
              <a:prstGeom prst="rect">
                <a:avLst/>
              </a:prstGeom>
              <a:noFill/>
              <a:ln>
                <a:prstDash val="sysDot"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b="1" dirty="0"/>
              </a:p>
            </p:txBody>
          </p:sp>
        </p:grpSp>
      </p:grpSp>
      <p:grpSp>
        <p:nvGrpSpPr>
          <p:cNvPr id="92" name="Group 91"/>
          <p:cNvGrpSpPr/>
          <p:nvPr/>
        </p:nvGrpSpPr>
        <p:grpSpPr>
          <a:xfrm>
            <a:off x="3037268" y="1448312"/>
            <a:ext cx="2187606" cy="4611083"/>
            <a:chOff x="2737093" y="1452668"/>
            <a:chExt cx="2187606" cy="4611083"/>
          </a:xfrm>
        </p:grpSpPr>
        <p:sp>
          <p:nvSpPr>
            <p:cNvPr id="18" name="Rectangle 17"/>
            <p:cNvSpPr/>
            <p:nvPr/>
          </p:nvSpPr>
          <p:spPr>
            <a:xfrm>
              <a:off x="2737093" y="5328793"/>
              <a:ext cx="2187606" cy="73495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Tomahawk ASIC</a:t>
              </a:r>
              <a:endParaRPr lang="en-US" dirty="0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2737093" y="3164912"/>
              <a:ext cx="2187606" cy="1553223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Broadcom SDK</a:t>
              </a:r>
              <a:endParaRPr lang="en-US" dirty="0"/>
            </a:p>
          </p:txBody>
        </p:sp>
        <p:cxnSp>
          <p:nvCxnSpPr>
            <p:cNvPr id="13" name="Straight Arrow Connector 12"/>
            <p:cNvCxnSpPr>
              <a:stCxn id="19" idx="2"/>
              <a:endCxn id="18" idx="0"/>
            </p:cNvCxnSpPr>
            <p:nvPr/>
          </p:nvCxnSpPr>
          <p:spPr>
            <a:xfrm>
              <a:off x="3830896" y="4718135"/>
              <a:ext cx="0" cy="61065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2" name="Group 61"/>
            <p:cNvGrpSpPr/>
            <p:nvPr/>
          </p:nvGrpSpPr>
          <p:grpSpPr>
            <a:xfrm>
              <a:off x="2737093" y="1452668"/>
              <a:ext cx="2187606" cy="1021108"/>
              <a:chOff x="3795185" y="2393195"/>
              <a:chExt cx="2187606" cy="1021108"/>
            </a:xfrm>
          </p:grpSpPr>
          <p:sp>
            <p:nvSpPr>
              <p:cNvPr id="34" name="Rectangle 33"/>
              <p:cNvSpPr/>
              <p:nvPr/>
            </p:nvSpPr>
            <p:spPr>
              <a:xfrm>
                <a:off x="4794299" y="2459126"/>
                <a:ext cx="1110343" cy="904151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err="1" smtClean="0"/>
                  <a:t>ofdpa.pdf</a:t>
                </a:r>
                <a:endParaRPr lang="en-US" sz="1600" dirty="0" smtClean="0"/>
              </a:p>
              <a:p>
                <a:pPr algn="ctr"/>
                <a:r>
                  <a:rPr lang="en-US" sz="1600" dirty="0" smtClean="0"/>
                  <a:t>(spec)</a:t>
                </a:r>
                <a:endParaRPr lang="en-US" sz="1600" dirty="0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3873335" y="2448818"/>
                <a:ext cx="829295" cy="425011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smtClean="0"/>
                  <a:t>ofdpa.c</a:t>
                </a:r>
                <a:endParaRPr lang="en-US" sz="1600" dirty="0" smtClean="0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3873334" y="2938266"/>
                <a:ext cx="829295" cy="425011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err="1"/>
                  <a:t>o</a:t>
                </a:r>
                <a:r>
                  <a:rPr lang="en-US" sz="1600" dirty="0" err="1" smtClean="0"/>
                  <a:t>fdpa.h</a:t>
                </a:r>
                <a:endParaRPr lang="en-US" sz="1600" dirty="0" smtClean="0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3795185" y="2393195"/>
                <a:ext cx="2187606" cy="1021108"/>
              </a:xfrm>
              <a:prstGeom prst="rect">
                <a:avLst/>
              </a:prstGeom>
              <a:noFill/>
              <a:ln>
                <a:prstDash val="sysDot"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b="1" dirty="0"/>
              </a:p>
            </p:txBody>
          </p:sp>
        </p:grpSp>
        <p:cxnSp>
          <p:nvCxnSpPr>
            <p:cNvPr id="59" name="Straight Arrow Connector 58"/>
            <p:cNvCxnSpPr>
              <a:stCxn id="37" idx="2"/>
              <a:endCxn id="19" idx="0"/>
            </p:cNvCxnSpPr>
            <p:nvPr/>
          </p:nvCxnSpPr>
          <p:spPr>
            <a:xfrm>
              <a:off x="3830896" y="2473776"/>
              <a:ext cx="0" cy="69113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3" name="Group 92"/>
          <p:cNvGrpSpPr/>
          <p:nvPr/>
        </p:nvGrpSpPr>
        <p:grpSpPr>
          <a:xfrm>
            <a:off x="5348004" y="1448312"/>
            <a:ext cx="2187606" cy="4611083"/>
            <a:chOff x="5021579" y="1448312"/>
            <a:chExt cx="2187606" cy="4611083"/>
          </a:xfrm>
        </p:grpSpPr>
        <p:sp>
          <p:nvSpPr>
            <p:cNvPr id="69" name="Rectangle 68"/>
            <p:cNvSpPr/>
            <p:nvPr/>
          </p:nvSpPr>
          <p:spPr>
            <a:xfrm>
              <a:off x="5021579" y="5324437"/>
              <a:ext cx="2187606" cy="73495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Tomahawk ASIC</a:t>
              </a:r>
              <a:endParaRPr lang="en-US" dirty="0"/>
            </a:p>
          </p:txBody>
        </p:sp>
        <p:sp>
          <p:nvSpPr>
            <p:cNvPr id="70" name="Rectangle 69"/>
            <p:cNvSpPr/>
            <p:nvPr/>
          </p:nvSpPr>
          <p:spPr>
            <a:xfrm>
              <a:off x="5021579" y="1448312"/>
              <a:ext cx="2187606" cy="102110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ofdpa.p4</a:t>
              </a:r>
              <a:endParaRPr lang="en-US" b="1" dirty="0"/>
            </a:p>
          </p:txBody>
        </p:sp>
        <p:cxnSp>
          <p:nvCxnSpPr>
            <p:cNvPr id="71" name="Straight Arrow Connector 70"/>
            <p:cNvCxnSpPr>
              <a:stCxn id="81" idx="2"/>
              <a:endCxn id="69" idx="0"/>
            </p:cNvCxnSpPr>
            <p:nvPr/>
          </p:nvCxnSpPr>
          <p:spPr>
            <a:xfrm>
              <a:off x="6115382" y="4713778"/>
              <a:ext cx="0" cy="61065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/>
            <p:cNvCxnSpPr/>
            <p:nvPr/>
          </p:nvCxnSpPr>
          <p:spPr>
            <a:xfrm>
              <a:off x="6115382" y="2469418"/>
              <a:ext cx="0" cy="69113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8" name="Group 77"/>
            <p:cNvGrpSpPr/>
            <p:nvPr/>
          </p:nvGrpSpPr>
          <p:grpSpPr>
            <a:xfrm>
              <a:off x="5021579" y="3160556"/>
              <a:ext cx="2187606" cy="1553222"/>
              <a:chOff x="1276881" y="3797412"/>
              <a:chExt cx="2187606" cy="1553222"/>
            </a:xfrm>
          </p:grpSpPr>
          <p:sp>
            <p:nvSpPr>
              <p:cNvPr id="79" name="Rectangle 78"/>
              <p:cNvSpPr/>
              <p:nvPr/>
            </p:nvSpPr>
            <p:spPr>
              <a:xfrm>
                <a:off x="1386967" y="4602614"/>
                <a:ext cx="1957124" cy="666271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r>
                  <a:rPr lang="en-US" dirty="0" smtClean="0"/>
                  <a:t>Broadcom P4 Compiler</a:t>
                </a:r>
                <a:endParaRPr lang="en-US" dirty="0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1386966" y="3880719"/>
                <a:ext cx="1957125" cy="64784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r>
                  <a:rPr lang="en-US" b="1" dirty="0" smtClean="0"/>
                  <a:t>brcm.p4</a:t>
                </a:r>
              </a:p>
              <a:p>
                <a:pPr algn="ctr">
                  <a:lnSpc>
                    <a:spcPct val="90000"/>
                  </a:lnSpc>
                </a:pPr>
                <a:r>
                  <a:rPr lang="en-US" dirty="0" smtClean="0"/>
                  <a:t>(arch)</a:t>
                </a:r>
                <a:endParaRPr lang="en-US" dirty="0"/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1276881" y="3797412"/>
                <a:ext cx="2187606" cy="1553222"/>
              </a:xfrm>
              <a:prstGeom prst="rect">
                <a:avLst/>
              </a:prstGeom>
              <a:noFill/>
              <a:ln>
                <a:prstDash val="sysDot"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b="1" dirty="0"/>
              </a:p>
            </p:txBody>
          </p:sp>
        </p:grpSp>
      </p:grpSp>
      <p:grpSp>
        <p:nvGrpSpPr>
          <p:cNvPr id="94" name="Group 93"/>
          <p:cNvGrpSpPr/>
          <p:nvPr/>
        </p:nvGrpSpPr>
        <p:grpSpPr>
          <a:xfrm>
            <a:off x="7645676" y="1448312"/>
            <a:ext cx="2191705" cy="4611083"/>
            <a:chOff x="7535783" y="1448312"/>
            <a:chExt cx="2191705" cy="4611083"/>
          </a:xfrm>
        </p:grpSpPr>
        <p:sp>
          <p:nvSpPr>
            <p:cNvPr id="66" name="Rectangle 65"/>
            <p:cNvSpPr/>
            <p:nvPr/>
          </p:nvSpPr>
          <p:spPr>
            <a:xfrm>
              <a:off x="7539882" y="5324437"/>
              <a:ext cx="2187606" cy="73495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Tomahawk ASIC</a:t>
              </a:r>
              <a:endParaRPr lang="en-US" dirty="0"/>
            </a:p>
          </p:txBody>
        </p:sp>
        <p:sp>
          <p:nvSpPr>
            <p:cNvPr id="67" name="Rectangle 66"/>
            <p:cNvSpPr/>
            <p:nvPr/>
          </p:nvSpPr>
          <p:spPr>
            <a:xfrm>
              <a:off x="7539882" y="3160556"/>
              <a:ext cx="2187606" cy="1553223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Broadcom SDK</a:t>
              </a:r>
              <a:endParaRPr lang="en-US" dirty="0"/>
            </a:p>
          </p:txBody>
        </p:sp>
        <p:cxnSp>
          <p:nvCxnSpPr>
            <p:cNvPr id="68" name="Straight Arrow Connector 67"/>
            <p:cNvCxnSpPr>
              <a:endCxn id="82" idx="0"/>
            </p:cNvCxnSpPr>
            <p:nvPr/>
          </p:nvCxnSpPr>
          <p:spPr>
            <a:xfrm>
              <a:off x="8633685" y="4713779"/>
              <a:ext cx="0" cy="61065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3" name="Group 72"/>
            <p:cNvGrpSpPr/>
            <p:nvPr/>
          </p:nvGrpSpPr>
          <p:grpSpPr>
            <a:xfrm>
              <a:off x="7535783" y="1448312"/>
              <a:ext cx="2158409" cy="1021108"/>
              <a:chOff x="3902759" y="2393195"/>
              <a:chExt cx="2158409" cy="1021108"/>
            </a:xfrm>
          </p:grpSpPr>
          <p:sp>
            <p:nvSpPr>
              <p:cNvPr id="74" name="Rectangle 73"/>
              <p:cNvSpPr/>
              <p:nvPr/>
            </p:nvSpPr>
            <p:spPr>
              <a:xfrm>
                <a:off x="4986614" y="2459126"/>
                <a:ext cx="996406" cy="904151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err="1" smtClean="0"/>
                  <a:t>sai.pdf</a:t>
                </a:r>
                <a:endParaRPr lang="en-US" sz="1600" dirty="0" smtClean="0"/>
              </a:p>
              <a:p>
                <a:pPr algn="ctr"/>
                <a:r>
                  <a:rPr lang="en-US" sz="1600" dirty="0" smtClean="0"/>
                  <a:t>(spec)</a:t>
                </a:r>
                <a:endParaRPr lang="en-US" sz="1600" dirty="0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3955812" y="2448818"/>
                <a:ext cx="952654" cy="425011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err="1" smtClean="0"/>
                  <a:t>sai.c</a:t>
                </a:r>
                <a:endParaRPr lang="en-US" sz="1600" dirty="0" smtClean="0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3955812" y="2938266"/>
                <a:ext cx="952653" cy="425011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err="1"/>
                  <a:t>s</a:t>
                </a:r>
                <a:r>
                  <a:rPr lang="en-US" sz="1400" dirty="0" err="1" smtClean="0"/>
                  <a:t>ai-brcm.h</a:t>
                </a:r>
                <a:endParaRPr lang="en-US" sz="1400" dirty="0" smtClean="0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3902759" y="2393195"/>
                <a:ext cx="2158409" cy="1021108"/>
              </a:xfrm>
              <a:prstGeom prst="rect">
                <a:avLst/>
              </a:prstGeom>
              <a:noFill/>
              <a:ln>
                <a:prstDash val="sysDot"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b="1" dirty="0"/>
              </a:p>
            </p:txBody>
          </p:sp>
        </p:grpSp>
        <p:cxnSp>
          <p:nvCxnSpPr>
            <p:cNvPr id="82" name="Straight Arrow Connector 81"/>
            <p:cNvCxnSpPr/>
            <p:nvPr/>
          </p:nvCxnSpPr>
          <p:spPr>
            <a:xfrm>
              <a:off x="8633685" y="2469420"/>
              <a:ext cx="0" cy="69113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5" name="Group 94"/>
          <p:cNvGrpSpPr/>
          <p:nvPr/>
        </p:nvGrpSpPr>
        <p:grpSpPr>
          <a:xfrm>
            <a:off x="9944377" y="1448312"/>
            <a:ext cx="2187606" cy="4611083"/>
            <a:chOff x="9899055" y="1448312"/>
            <a:chExt cx="2187606" cy="4611083"/>
          </a:xfrm>
        </p:grpSpPr>
        <p:sp>
          <p:nvSpPr>
            <p:cNvPr id="83" name="Rectangle 82"/>
            <p:cNvSpPr/>
            <p:nvPr/>
          </p:nvSpPr>
          <p:spPr>
            <a:xfrm>
              <a:off x="9899055" y="5324437"/>
              <a:ext cx="2187606" cy="73495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XXX ASIC</a:t>
              </a:r>
              <a:endParaRPr lang="en-US" dirty="0"/>
            </a:p>
          </p:txBody>
        </p:sp>
        <p:sp>
          <p:nvSpPr>
            <p:cNvPr id="84" name="Rectangle 83"/>
            <p:cNvSpPr/>
            <p:nvPr/>
          </p:nvSpPr>
          <p:spPr>
            <a:xfrm>
              <a:off x="9899055" y="1448312"/>
              <a:ext cx="2187606" cy="102110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sai.p4</a:t>
              </a:r>
              <a:endParaRPr lang="en-US" b="1" dirty="0"/>
            </a:p>
          </p:txBody>
        </p:sp>
        <p:cxnSp>
          <p:nvCxnSpPr>
            <p:cNvPr id="85" name="Straight Arrow Connector 84"/>
            <p:cNvCxnSpPr/>
            <p:nvPr/>
          </p:nvCxnSpPr>
          <p:spPr>
            <a:xfrm>
              <a:off x="10992858" y="4713778"/>
              <a:ext cx="0" cy="61065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Arrow Connector 85"/>
            <p:cNvCxnSpPr/>
            <p:nvPr/>
          </p:nvCxnSpPr>
          <p:spPr>
            <a:xfrm>
              <a:off x="10992858" y="2469418"/>
              <a:ext cx="0" cy="69113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7" name="Group 86"/>
            <p:cNvGrpSpPr/>
            <p:nvPr/>
          </p:nvGrpSpPr>
          <p:grpSpPr>
            <a:xfrm>
              <a:off x="9899055" y="3160556"/>
              <a:ext cx="2187606" cy="1553222"/>
              <a:chOff x="1276881" y="3797412"/>
              <a:chExt cx="2187606" cy="1553222"/>
            </a:xfrm>
          </p:grpSpPr>
          <p:sp>
            <p:nvSpPr>
              <p:cNvPr id="88" name="Rectangle 87"/>
              <p:cNvSpPr/>
              <p:nvPr/>
            </p:nvSpPr>
            <p:spPr>
              <a:xfrm>
                <a:off x="1386967" y="4602614"/>
                <a:ext cx="1957124" cy="666271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r>
                  <a:rPr lang="en-US" dirty="0" smtClean="0"/>
                  <a:t>XXX P4 </a:t>
                </a:r>
              </a:p>
              <a:p>
                <a:pPr algn="ctr">
                  <a:lnSpc>
                    <a:spcPct val="90000"/>
                  </a:lnSpc>
                </a:pPr>
                <a:r>
                  <a:rPr lang="en-US" dirty="0" smtClean="0"/>
                  <a:t>Compiler</a:t>
                </a:r>
                <a:endParaRPr lang="en-US" dirty="0"/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1386966" y="3880719"/>
                <a:ext cx="1957125" cy="64784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r>
                  <a:rPr lang="en-US" b="1" dirty="0" smtClean="0"/>
                  <a:t>xxx.p4</a:t>
                </a:r>
              </a:p>
              <a:p>
                <a:pPr algn="ctr">
                  <a:lnSpc>
                    <a:spcPct val="90000"/>
                  </a:lnSpc>
                </a:pPr>
                <a:r>
                  <a:rPr lang="en-US" dirty="0" smtClean="0"/>
                  <a:t>(arch)</a:t>
                </a:r>
                <a:endParaRPr lang="en-US" dirty="0"/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1276881" y="3797412"/>
                <a:ext cx="2187606" cy="1553222"/>
              </a:xfrm>
              <a:prstGeom prst="rect">
                <a:avLst/>
              </a:prstGeom>
              <a:noFill/>
              <a:ln>
                <a:prstDash val="sysDot"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b="1" dirty="0"/>
              </a:p>
            </p:txBody>
          </p:sp>
        </p:grpSp>
      </p:grpSp>
      <p:sp>
        <p:nvSpPr>
          <p:cNvPr id="98" name="TextBox 97"/>
          <p:cNvSpPr txBox="1"/>
          <p:nvPr/>
        </p:nvSpPr>
        <p:spPr>
          <a:xfrm rot="16200000">
            <a:off x="-128028" y="1643152"/>
            <a:ext cx="1112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Pipeline</a:t>
            </a:r>
          </a:p>
          <a:p>
            <a:pPr algn="ctr"/>
            <a:r>
              <a:rPr lang="en-US" dirty="0" smtClean="0"/>
              <a:t>Definition</a:t>
            </a:r>
            <a:endParaRPr lang="en-US" dirty="0"/>
          </a:p>
        </p:txBody>
      </p:sp>
      <p:sp>
        <p:nvSpPr>
          <p:cNvPr id="99" name="TextBox 98"/>
          <p:cNvSpPr txBox="1"/>
          <p:nvPr/>
        </p:nvSpPr>
        <p:spPr>
          <a:xfrm rot="16200000">
            <a:off x="-1865" y="3600349"/>
            <a:ext cx="8688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Vendor</a:t>
            </a:r>
          </a:p>
          <a:p>
            <a:pPr algn="ctr"/>
            <a:r>
              <a:rPr lang="en-US" dirty="0" smtClean="0"/>
              <a:t>SDK</a:t>
            </a:r>
            <a:endParaRPr lang="en-US" dirty="0"/>
          </a:p>
        </p:txBody>
      </p:sp>
      <p:sp>
        <p:nvSpPr>
          <p:cNvPr id="100" name="TextBox 99"/>
          <p:cNvSpPr txBox="1"/>
          <p:nvPr/>
        </p:nvSpPr>
        <p:spPr>
          <a:xfrm rot="16200000">
            <a:off x="-113825" y="5368751"/>
            <a:ext cx="10841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Switching</a:t>
            </a:r>
          </a:p>
          <a:p>
            <a:pPr algn="ctr"/>
            <a:r>
              <a:rPr lang="en-US" dirty="0" smtClean="0"/>
              <a:t>Chip</a:t>
            </a:r>
            <a:endParaRPr lang="en-US" dirty="0"/>
          </a:p>
        </p:txBody>
      </p:sp>
      <p:sp>
        <p:nvSpPr>
          <p:cNvPr id="104" name="TextBox 103"/>
          <p:cNvSpPr txBox="1"/>
          <p:nvPr/>
        </p:nvSpPr>
        <p:spPr>
          <a:xfrm>
            <a:off x="1859524" y="2637629"/>
            <a:ext cx="9492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/>
              <a:t>Compiles</a:t>
            </a:r>
            <a:endParaRPr lang="en-US" sz="1600" i="1" dirty="0"/>
          </a:p>
        </p:txBody>
      </p:sp>
      <p:sp>
        <p:nvSpPr>
          <p:cNvPr id="105" name="TextBox 104"/>
          <p:cNvSpPr txBox="1"/>
          <p:nvPr/>
        </p:nvSpPr>
        <p:spPr>
          <a:xfrm>
            <a:off x="1820336" y="4847221"/>
            <a:ext cx="9581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/>
              <a:t>Abstracts</a:t>
            </a:r>
            <a:endParaRPr lang="en-US" sz="1600" i="1" dirty="0"/>
          </a:p>
        </p:txBody>
      </p:sp>
      <p:sp>
        <p:nvSpPr>
          <p:cNvPr id="106" name="TextBox 105"/>
          <p:cNvSpPr txBox="1"/>
          <p:nvPr/>
        </p:nvSpPr>
        <p:spPr>
          <a:xfrm>
            <a:off x="6441807" y="2637629"/>
            <a:ext cx="9492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/>
              <a:t>Compiles</a:t>
            </a:r>
            <a:endParaRPr lang="en-US" sz="1600" i="1" dirty="0"/>
          </a:p>
        </p:txBody>
      </p:sp>
      <p:sp>
        <p:nvSpPr>
          <p:cNvPr id="107" name="TextBox 106"/>
          <p:cNvSpPr txBox="1"/>
          <p:nvPr/>
        </p:nvSpPr>
        <p:spPr>
          <a:xfrm>
            <a:off x="11033024" y="2637629"/>
            <a:ext cx="9492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/>
              <a:t>Compiles</a:t>
            </a:r>
            <a:endParaRPr lang="en-US" sz="1600" i="1" dirty="0"/>
          </a:p>
        </p:txBody>
      </p:sp>
      <p:sp>
        <p:nvSpPr>
          <p:cNvPr id="108" name="TextBox 107"/>
          <p:cNvSpPr txBox="1"/>
          <p:nvPr/>
        </p:nvSpPr>
        <p:spPr>
          <a:xfrm>
            <a:off x="8743578" y="2637629"/>
            <a:ext cx="9581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/>
              <a:t>Abstracts</a:t>
            </a:r>
            <a:endParaRPr lang="en-US" sz="1600" i="1" dirty="0"/>
          </a:p>
        </p:txBody>
      </p:sp>
      <p:sp>
        <p:nvSpPr>
          <p:cNvPr id="109" name="TextBox 108"/>
          <p:cNvSpPr txBox="1"/>
          <p:nvPr/>
        </p:nvSpPr>
        <p:spPr>
          <a:xfrm>
            <a:off x="11047144" y="4847221"/>
            <a:ext cx="9581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/>
              <a:t>Abstracts</a:t>
            </a:r>
            <a:endParaRPr lang="en-US" sz="1600" i="1" dirty="0"/>
          </a:p>
        </p:txBody>
      </p:sp>
      <p:sp>
        <p:nvSpPr>
          <p:cNvPr id="110" name="TextBox 109"/>
          <p:cNvSpPr txBox="1"/>
          <p:nvPr/>
        </p:nvSpPr>
        <p:spPr>
          <a:xfrm>
            <a:off x="8752543" y="4847221"/>
            <a:ext cx="9581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/>
              <a:t>Abstracts</a:t>
            </a:r>
            <a:endParaRPr lang="en-US" sz="1600" i="1" dirty="0"/>
          </a:p>
        </p:txBody>
      </p:sp>
      <p:sp>
        <p:nvSpPr>
          <p:cNvPr id="111" name="TextBox 110"/>
          <p:cNvSpPr txBox="1"/>
          <p:nvPr/>
        </p:nvSpPr>
        <p:spPr>
          <a:xfrm>
            <a:off x="6439856" y="4847221"/>
            <a:ext cx="9581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/>
              <a:t>Abstracts</a:t>
            </a:r>
            <a:endParaRPr lang="en-US" sz="1600" i="1" dirty="0"/>
          </a:p>
        </p:txBody>
      </p:sp>
      <p:sp>
        <p:nvSpPr>
          <p:cNvPr id="112" name="TextBox 111"/>
          <p:cNvSpPr txBox="1"/>
          <p:nvPr/>
        </p:nvSpPr>
        <p:spPr>
          <a:xfrm>
            <a:off x="4139383" y="2637629"/>
            <a:ext cx="9581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/>
              <a:t>Abstracts</a:t>
            </a:r>
            <a:endParaRPr lang="en-US" sz="1600" i="1" dirty="0"/>
          </a:p>
        </p:txBody>
      </p:sp>
      <p:sp>
        <p:nvSpPr>
          <p:cNvPr id="113" name="TextBox 112"/>
          <p:cNvSpPr txBox="1"/>
          <p:nvPr/>
        </p:nvSpPr>
        <p:spPr>
          <a:xfrm>
            <a:off x="4145255" y="4847221"/>
            <a:ext cx="9581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/>
              <a:t>Abstracts</a:t>
            </a:r>
            <a:endParaRPr lang="en-US" sz="1600" i="1" dirty="0"/>
          </a:p>
        </p:txBody>
      </p:sp>
    </p:spTree>
    <p:extLst>
      <p:ext uri="{BB962C8B-B14F-4D97-AF65-F5344CB8AC3E}">
        <p14:creationId xmlns:p14="http://schemas.microsoft.com/office/powerpoint/2010/main" val="1992608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4517301" y="2447831"/>
            <a:ext cx="1841933" cy="734958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Routing Table</a:t>
            </a:r>
          </a:p>
          <a:p>
            <a:pPr algn="ctr"/>
            <a:r>
              <a:rPr lang="en-US" b="1" dirty="0" smtClean="0"/>
              <a:t>(RIB)</a:t>
            </a:r>
            <a:endParaRPr lang="en-US" b="1" dirty="0"/>
          </a:p>
        </p:txBody>
      </p:sp>
      <p:cxnSp>
        <p:nvCxnSpPr>
          <p:cNvPr id="6" name="Straight Arrow Connector 5"/>
          <p:cNvCxnSpPr>
            <a:stCxn id="23" idx="2"/>
            <a:endCxn id="17" idx="0"/>
          </p:cNvCxnSpPr>
          <p:nvPr/>
        </p:nvCxnSpPr>
        <p:spPr>
          <a:xfrm>
            <a:off x="5438268" y="3182789"/>
            <a:ext cx="0" cy="56363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4517301" y="3746424"/>
            <a:ext cx="1841933" cy="734958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Forwarding Table</a:t>
            </a:r>
          </a:p>
          <a:p>
            <a:pPr algn="ctr"/>
            <a:r>
              <a:rPr lang="en-US" b="1" dirty="0" smtClean="0"/>
              <a:t>(FIB)</a:t>
            </a:r>
            <a:endParaRPr lang="en-US" b="1" dirty="0"/>
          </a:p>
        </p:txBody>
      </p:sp>
      <p:cxnSp>
        <p:nvCxnSpPr>
          <p:cNvPr id="3" name="Straight Connector 2"/>
          <p:cNvCxnSpPr/>
          <p:nvPr/>
        </p:nvCxnSpPr>
        <p:spPr>
          <a:xfrm flipV="1">
            <a:off x="4100949" y="3463672"/>
            <a:ext cx="3874614" cy="935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6525486" y="3929237"/>
            <a:ext cx="1192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 Plane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6525486" y="2628777"/>
            <a:ext cx="1450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Control Plane</a:t>
            </a:r>
            <a:endParaRPr lang="en-US" dirty="0"/>
          </a:p>
        </p:txBody>
      </p:sp>
      <p:cxnSp>
        <p:nvCxnSpPr>
          <p:cNvPr id="29" name="Straight Arrow Connector 28"/>
          <p:cNvCxnSpPr>
            <a:endCxn id="23" idx="0"/>
          </p:cNvCxnSpPr>
          <p:nvPr/>
        </p:nvCxnSpPr>
        <p:spPr>
          <a:xfrm>
            <a:off x="5438267" y="1956740"/>
            <a:ext cx="1" cy="49109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7882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74;p132"/>
          <p:cNvSpPr/>
          <p:nvPr/>
        </p:nvSpPr>
        <p:spPr>
          <a:xfrm>
            <a:off x="7624984" y="4274364"/>
            <a:ext cx="1851300" cy="423000"/>
          </a:xfrm>
          <a:prstGeom prst="roundRect">
            <a:avLst>
              <a:gd name="adj" fmla="val 16667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gNMI</a:t>
            </a:r>
            <a:r>
              <a:rPr lang="en" dirty="0" smtClean="0"/>
              <a:t> </a:t>
            </a:r>
            <a:r>
              <a:rPr lang="en" dirty="0"/>
              <a:t>Server</a:t>
            </a:r>
            <a:endParaRPr dirty="0"/>
          </a:p>
        </p:txBody>
      </p:sp>
      <p:sp>
        <p:nvSpPr>
          <p:cNvPr id="13" name="Google Shape;1275;p132"/>
          <p:cNvSpPr/>
          <p:nvPr/>
        </p:nvSpPr>
        <p:spPr>
          <a:xfrm>
            <a:off x="7624984" y="2655439"/>
            <a:ext cx="1851300" cy="423000"/>
          </a:xfrm>
          <a:prstGeom prst="roundRect">
            <a:avLst>
              <a:gd name="adj" fmla="val 16667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gNMI </a:t>
            </a:r>
            <a:r>
              <a:rPr lang="en" dirty="0" smtClean="0"/>
              <a:t>Client</a:t>
            </a:r>
            <a:endParaRPr dirty="0"/>
          </a:p>
        </p:txBody>
      </p:sp>
      <p:pic>
        <p:nvPicPr>
          <p:cNvPr id="14" name="Google Shape;1276;p132" descr="Spur gear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17934" y="1578738"/>
            <a:ext cx="591452" cy="659962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277;p132"/>
          <p:cNvSpPr txBox="1"/>
          <p:nvPr/>
        </p:nvSpPr>
        <p:spPr>
          <a:xfrm>
            <a:off x="3278959" y="2129114"/>
            <a:ext cx="1738200" cy="5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600" b="1" dirty="0"/>
              <a:t> </a:t>
            </a:r>
            <a:r>
              <a:rPr lang="en" sz="1600" dirty="0"/>
              <a:t>YANG</a:t>
            </a:r>
            <a:r>
              <a:rPr lang="en" sz="160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Compiler</a:t>
            </a:r>
            <a:endParaRPr sz="1600"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400" i="1" dirty="0"/>
              <a:t>(e.g. ygot)</a:t>
            </a:r>
            <a:endParaRPr sz="1400" i="1" dirty="0"/>
          </a:p>
        </p:txBody>
      </p:sp>
      <p:sp>
        <p:nvSpPr>
          <p:cNvPr id="16" name="Google Shape;1272;p132"/>
          <p:cNvSpPr/>
          <p:nvPr/>
        </p:nvSpPr>
        <p:spPr>
          <a:xfrm>
            <a:off x="1371110" y="1578714"/>
            <a:ext cx="1851300" cy="659986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smtClean="0">
                <a:latin typeface="Consolas"/>
                <a:ea typeface="Consolas"/>
                <a:cs typeface="Consolas"/>
                <a:sym typeface="Consolas"/>
              </a:rPr>
              <a:t>model.yang</a:t>
            </a:r>
            <a:endParaRPr b="1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8" name="Google Shape;1278;p132"/>
          <p:cNvSpPr/>
          <p:nvPr/>
        </p:nvSpPr>
        <p:spPr>
          <a:xfrm>
            <a:off x="5130258" y="1578714"/>
            <a:ext cx="1921705" cy="660000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 err="1" smtClean="0"/>
              <a:t>model.go</a:t>
            </a:r>
            <a:r>
              <a:rPr lang="en-US" sz="1600" b="1" dirty="0" smtClean="0"/>
              <a:t>, </a:t>
            </a:r>
            <a:r>
              <a:rPr lang="en" sz="1600" b="1" dirty="0" err="1" smtClean="0"/>
              <a:t>model.cc</a:t>
            </a:r>
            <a:r>
              <a:rPr lang="en-US" sz="1600" b="1" dirty="0" smtClean="0"/>
              <a:t>, </a:t>
            </a:r>
            <a:r>
              <a:rPr lang="en" sz="1600" b="1" dirty="0" smtClean="0"/>
              <a:t> </a:t>
            </a:r>
            <a:r>
              <a:rPr lang="en" sz="1600" b="1" dirty="0" err="1" smtClean="0"/>
              <a:t>model.java</a:t>
            </a:r>
            <a:r>
              <a:rPr lang="en-US" sz="1600" b="1" dirty="0"/>
              <a:t>.</a:t>
            </a:r>
            <a:r>
              <a:rPr lang="en" sz="1600" b="1" dirty="0" smtClean="0"/>
              <a:t> </a:t>
            </a:r>
            <a:r>
              <a:rPr lang="en" sz="1600" b="1" dirty="0"/>
              <a:t>...</a:t>
            </a:r>
            <a:endParaRPr sz="1600" b="1" dirty="0"/>
          </a:p>
        </p:txBody>
      </p:sp>
      <p:cxnSp>
        <p:nvCxnSpPr>
          <p:cNvPr id="19" name="Google Shape;1279;p132"/>
          <p:cNvCxnSpPr>
            <a:stCxn id="16" idx="3"/>
            <a:endCxn id="14" idx="1"/>
          </p:cNvCxnSpPr>
          <p:nvPr/>
        </p:nvCxnSpPr>
        <p:spPr>
          <a:xfrm>
            <a:off x="3222410" y="1908707"/>
            <a:ext cx="595524" cy="12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" name="Google Shape;1280;p132"/>
          <p:cNvCxnSpPr>
            <a:stCxn id="14" idx="3"/>
            <a:endCxn id="18" idx="1"/>
          </p:cNvCxnSpPr>
          <p:nvPr/>
        </p:nvCxnSpPr>
        <p:spPr>
          <a:xfrm flipV="1">
            <a:off x="4409386" y="1908714"/>
            <a:ext cx="720872" cy="5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" name="Google Shape;1281;p132"/>
          <p:cNvCxnSpPr>
            <a:stCxn id="18" idx="2"/>
            <a:endCxn id="27" idx="0"/>
          </p:cNvCxnSpPr>
          <p:nvPr/>
        </p:nvCxnSpPr>
        <p:spPr>
          <a:xfrm>
            <a:off x="6091111" y="2238714"/>
            <a:ext cx="14417" cy="1080594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5" name="Google Shape;1283;p132"/>
          <p:cNvCxnSpPr>
            <a:stCxn id="27" idx="3"/>
            <a:endCxn id="13" idx="1"/>
          </p:cNvCxnSpPr>
          <p:nvPr/>
        </p:nvCxnSpPr>
        <p:spPr>
          <a:xfrm flipV="1">
            <a:off x="6401254" y="2866939"/>
            <a:ext cx="1223730" cy="78235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6" name="Google Shape;1284;p132"/>
          <p:cNvCxnSpPr>
            <a:stCxn id="27" idx="3"/>
            <a:endCxn id="12" idx="1"/>
          </p:cNvCxnSpPr>
          <p:nvPr/>
        </p:nvCxnSpPr>
        <p:spPr>
          <a:xfrm>
            <a:off x="6401254" y="3649289"/>
            <a:ext cx="1223730" cy="836575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27" name="Google Shape;1285;p132" descr="Spur gear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09802" y="3319308"/>
            <a:ext cx="591452" cy="659962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1286;p132"/>
          <p:cNvSpPr txBox="1"/>
          <p:nvPr/>
        </p:nvSpPr>
        <p:spPr>
          <a:xfrm>
            <a:off x="3817934" y="3133894"/>
            <a:ext cx="2100750" cy="9032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smtClean="0">
                <a:solidFill>
                  <a:schemeClr val="dk1"/>
                </a:solidFill>
              </a:rPr>
              <a:t>Language-Specific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 smtClean="0">
                <a:solidFill>
                  <a:schemeClr val="dk1"/>
                </a:solidFill>
              </a:rPr>
              <a:t>Compiler</a:t>
            </a:r>
            <a:endParaRPr sz="1600" dirty="0">
              <a:solidFill>
                <a:schemeClr val="dk1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i="1" dirty="0">
                <a:solidFill>
                  <a:schemeClr val="dk1"/>
                </a:solidFill>
              </a:rPr>
              <a:t>(e.g. go, </a:t>
            </a:r>
            <a:r>
              <a:rPr lang="en-US" sz="1400" i="1" dirty="0">
                <a:solidFill>
                  <a:schemeClr val="dk1"/>
                </a:solidFill>
              </a:rPr>
              <a:t>g</a:t>
            </a:r>
            <a:r>
              <a:rPr lang="en" sz="1400" i="1" dirty="0" smtClean="0">
                <a:solidFill>
                  <a:schemeClr val="dk1"/>
                </a:solidFill>
              </a:rPr>
              <a:t>cc</a:t>
            </a:r>
            <a:r>
              <a:rPr lang="en" sz="1400" i="1" dirty="0">
                <a:solidFill>
                  <a:schemeClr val="dk1"/>
                </a:solidFill>
              </a:rPr>
              <a:t>, javac)</a:t>
            </a:r>
            <a:endParaRPr sz="1400" i="1" dirty="0">
              <a:solidFill>
                <a:schemeClr val="dk1"/>
              </a:solidFill>
            </a:endParaRPr>
          </a:p>
        </p:txBody>
      </p:sp>
      <p:sp>
        <p:nvSpPr>
          <p:cNvPr id="30" name="Google Shape;1287;p132"/>
          <p:cNvSpPr txBox="1"/>
          <p:nvPr/>
        </p:nvSpPr>
        <p:spPr>
          <a:xfrm>
            <a:off x="8684583" y="3232985"/>
            <a:ext cx="2274361" cy="8867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600" dirty="0" smtClean="0"/>
              <a:t>Model-Independent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600" dirty="0" smtClean="0"/>
              <a:t>Runtime API</a:t>
            </a:r>
            <a:r>
              <a:rPr lang="en-US" sz="1600" dirty="0" smtClean="0"/>
              <a:t>, represented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600" dirty="0"/>
              <a:t>a</a:t>
            </a:r>
            <a:r>
              <a:rPr lang="en-US" sz="1600" dirty="0" smtClean="0"/>
              <a:t>s a </a:t>
            </a:r>
            <a:r>
              <a:rPr lang="en-US" sz="1600" dirty="0" err="1" smtClean="0"/>
              <a:t>ProtoBuf</a:t>
            </a:r>
            <a:endParaRPr lang="en-US" sz="1600" dirty="0" smtClean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600" dirty="0"/>
          </a:p>
        </p:txBody>
      </p:sp>
      <p:sp>
        <p:nvSpPr>
          <p:cNvPr id="31" name="Google Shape;1288;p132"/>
          <p:cNvSpPr/>
          <p:nvPr/>
        </p:nvSpPr>
        <p:spPr>
          <a:xfrm>
            <a:off x="8416684" y="3078439"/>
            <a:ext cx="267900" cy="119580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07376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33458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451;p153"/>
          <p:cNvCxnSpPr/>
          <p:nvPr/>
        </p:nvCxnSpPr>
        <p:spPr>
          <a:xfrm rot="10800000" flipH="1">
            <a:off x="4130497" y="4648432"/>
            <a:ext cx="1334191" cy="273278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1" name="Google Shape;1452;p153"/>
          <p:cNvCxnSpPr/>
          <p:nvPr/>
        </p:nvCxnSpPr>
        <p:spPr>
          <a:xfrm>
            <a:off x="4130497" y="4921710"/>
            <a:ext cx="1327929" cy="488600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3" name="Google Shape;1453;p153"/>
          <p:cNvCxnSpPr/>
          <p:nvPr/>
        </p:nvCxnSpPr>
        <p:spPr>
          <a:xfrm rot="10800000" flipH="1">
            <a:off x="5593059" y="5388974"/>
            <a:ext cx="1352282" cy="14306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" name="Google Shape;1454;p153"/>
          <p:cNvCxnSpPr/>
          <p:nvPr/>
        </p:nvCxnSpPr>
        <p:spPr>
          <a:xfrm>
            <a:off x="6939312" y="4598270"/>
            <a:ext cx="1211731" cy="294554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9" name="Google Shape;1455;p153"/>
          <p:cNvCxnSpPr/>
          <p:nvPr/>
        </p:nvCxnSpPr>
        <p:spPr>
          <a:xfrm rot="10800000">
            <a:off x="9521859" y="4612667"/>
            <a:ext cx="1187030" cy="495936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2" name="Google Shape;1456;p153"/>
          <p:cNvCxnSpPr/>
          <p:nvPr/>
        </p:nvCxnSpPr>
        <p:spPr>
          <a:xfrm flipH="1">
            <a:off x="9289114" y="5108604"/>
            <a:ext cx="1419774" cy="265942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" name="Google Shape;1457;p153"/>
          <p:cNvCxnSpPr/>
          <p:nvPr/>
        </p:nvCxnSpPr>
        <p:spPr>
          <a:xfrm flipH="1">
            <a:off x="9227746" y="4605484"/>
            <a:ext cx="324589" cy="769215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4" name="Google Shape;1458;p153"/>
          <p:cNvCxnSpPr/>
          <p:nvPr/>
        </p:nvCxnSpPr>
        <p:spPr>
          <a:xfrm rot="10800000">
            <a:off x="8206344" y="4907282"/>
            <a:ext cx="911494" cy="481630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" name="Google Shape;1459;p153"/>
          <p:cNvCxnSpPr/>
          <p:nvPr/>
        </p:nvCxnSpPr>
        <p:spPr>
          <a:xfrm rot="10800000" flipH="1">
            <a:off x="6976034" y="4892976"/>
            <a:ext cx="1132062" cy="459988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6" name="Google Shape;1460;p153"/>
          <p:cNvCxnSpPr/>
          <p:nvPr/>
        </p:nvCxnSpPr>
        <p:spPr>
          <a:xfrm rot="10800000" flipH="1">
            <a:off x="5629755" y="4612515"/>
            <a:ext cx="1297314" cy="733267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7" name="Google Shape;1461;p153"/>
          <p:cNvCxnSpPr/>
          <p:nvPr/>
        </p:nvCxnSpPr>
        <p:spPr>
          <a:xfrm flipH="1">
            <a:off x="8126418" y="4605484"/>
            <a:ext cx="1315753" cy="273278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8" name="Google Shape;1462;p153"/>
          <p:cNvCxnSpPr/>
          <p:nvPr/>
        </p:nvCxnSpPr>
        <p:spPr>
          <a:xfrm>
            <a:off x="7067827" y="5374546"/>
            <a:ext cx="2092610" cy="21642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39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59609" y="4641463"/>
            <a:ext cx="801040" cy="589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Google Shape;1465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43674" y="4827805"/>
            <a:ext cx="801040" cy="589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1466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233110" y="4361948"/>
            <a:ext cx="801040" cy="589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1468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05240" y="4641463"/>
            <a:ext cx="801040" cy="589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1469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36022" y="4361948"/>
            <a:ext cx="801040" cy="58932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4" name="Google Shape;1470;p153"/>
          <p:cNvCxnSpPr/>
          <p:nvPr/>
        </p:nvCxnSpPr>
        <p:spPr>
          <a:xfrm>
            <a:off x="5525731" y="4648585"/>
            <a:ext cx="1419774" cy="747572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45" name="Google Shape;1471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14373" y="4383529"/>
            <a:ext cx="801040" cy="589322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1473;p153"/>
          <p:cNvSpPr/>
          <p:nvPr/>
        </p:nvSpPr>
        <p:spPr>
          <a:xfrm>
            <a:off x="3882053" y="2105628"/>
            <a:ext cx="7658783" cy="1883237"/>
          </a:xfrm>
          <a:prstGeom prst="roundRect">
            <a:avLst>
              <a:gd name="adj" fmla="val 16667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000" b="0" i="0" u="none" strike="noStrike" cap="none" dirty="0" smtClean="0">
                <a:solidFill>
                  <a:srgbClr val="000000"/>
                </a:solidFill>
                <a:ea typeface="Arial"/>
                <a:cs typeface="Arial"/>
                <a:sym typeface="Arial"/>
              </a:rPr>
              <a:t>ONOS</a:t>
            </a:r>
            <a:endParaRPr sz="20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47" name="Google Shape;1474;p153"/>
          <p:cNvSpPr/>
          <p:nvPr/>
        </p:nvSpPr>
        <p:spPr>
          <a:xfrm>
            <a:off x="4034143" y="3768882"/>
            <a:ext cx="1419774" cy="531884"/>
          </a:xfrm>
          <a:prstGeom prst="downArrowCallout">
            <a:avLst>
              <a:gd name="adj1" fmla="val 25000"/>
              <a:gd name="adj2" fmla="val 25000"/>
              <a:gd name="adj3" fmla="val 25000"/>
              <a:gd name="adj4" fmla="val 64977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6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OpenFlow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48" name="Google Shape;1475;p153"/>
          <p:cNvSpPr/>
          <p:nvPr/>
        </p:nvSpPr>
        <p:spPr>
          <a:xfrm>
            <a:off x="7463187" y="3768882"/>
            <a:ext cx="1419774" cy="531884"/>
          </a:xfrm>
          <a:prstGeom prst="downArrowCallout">
            <a:avLst>
              <a:gd name="adj1" fmla="val 25000"/>
              <a:gd name="adj2" fmla="val 25000"/>
              <a:gd name="adj3" fmla="val 25000"/>
              <a:gd name="adj4" fmla="val 64977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600" dirty="0"/>
              <a:t>gNMI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49" name="Google Shape;1476;p153"/>
          <p:cNvSpPr/>
          <p:nvPr/>
        </p:nvSpPr>
        <p:spPr>
          <a:xfrm>
            <a:off x="5771256" y="3768882"/>
            <a:ext cx="1419774" cy="531884"/>
          </a:xfrm>
          <a:prstGeom prst="downArrowCallout">
            <a:avLst>
              <a:gd name="adj1" fmla="val 25000"/>
              <a:gd name="adj2" fmla="val 25000"/>
              <a:gd name="adj3" fmla="val 25000"/>
              <a:gd name="adj4" fmla="val 64977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600" b="0" i="0" u="none" strike="noStrike" cap="none">
                <a:solidFill>
                  <a:srgbClr val="000000"/>
                </a:solidFill>
                <a:ea typeface="Arial"/>
                <a:cs typeface="Arial"/>
                <a:sym typeface="Arial"/>
              </a:rPr>
              <a:t>P4Runtime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50" name="Google Shape;1477;p153"/>
          <p:cNvSpPr/>
          <p:nvPr/>
        </p:nvSpPr>
        <p:spPr>
          <a:xfrm>
            <a:off x="9139908" y="3770445"/>
            <a:ext cx="1419774" cy="531884"/>
          </a:xfrm>
          <a:prstGeom prst="downArrowCallout">
            <a:avLst>
              <a:gd name="adj1" fmla="val 25000"/>
              <a:gd name="adj2" fmla="val 25000"/>
              <a:gd name="adj3" fmla="val 25000"/>
              <a:gd name="adj4" fmla="val 64977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600" b="0" i="0" u="none" strike="noStrike" cap="none" smtClean="0">
                <a:solidFill>
                  <a:srgbClr val="000000"/>
                </a:solidFill>
                <a:ea typeface="Arial"/>
                <a:cs typeface="Arial"/>
                <a:sym typeface="Arial"/>
              </a:rPr>
              <a:t>...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grpSp>
        <p:nvGrpSpPr>
          <p:cNvPr id="51" name="Google Shape;1478;p153"/>
          <p:cNvGrpSpPr/>
          <p:nvPr/>
        </p:nvGrpSpPr>
        <p:grpSpPr>
          <a:xfrm>
            <a:off x="4033534" y="3066670"/>
            <a:ext cx="6526148" cy="624384"/>
            <a:chOff x="1857562" y="1862873"/>
            <a:chExt cx="5368339" cy="510651"/>
          </a:xfrm>
        </p:grpSpPr>
        <p:sp>
          <p:nvSpPr>
            <p:cNvPr id="52" name="Google Shape;1479;p153"/>
            <p:cNvSpPr/>
            <p:nvPr/>
          </p:nvSpPr>
          <p:spPr>
            <a:xfrm>
              <a:off x="1858062" y="1862873"/>
              <a:ext cx="489600" cy="223500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200" b="0" i="0" u="none" strike="noStrike" cap="none" dirty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OVS</a:t>
              </a:r>
              <a:endParaRPr sz="12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1480;p153"/>
            <p:cNvSpPr/>
            <p:nvPr/>
          </p:nvSpPr>
          <p:spPr>
            <a:xfrm>
              <a:off x="2450878" y="1863225"/>
              <a:ext cx="574500" cy="223500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200"/>
                <a:t>BMv2</a:t>
              </a:r>
              <a:endParaRPr sz="1200" b="0" i="0" u="none" strike="noStrike" cap="none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1481;p153"/>
            <p:cNvSpPr/>
            <p:nvPr/>
          </p:nvSpPr>
          <p:spPr>
            <a:xfrm>
              <a:off x="3114344" y="1863225"/>
              <a:ext cx="690900" cy="223500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200" b="0" i="0" u="none" strike="noStrike" cap="none" dirty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Barefoot</a:t>
              </a:r>
              <a:endParaRPr sz="12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1482;p153"/>
            <p:cNvSpPr/>
            <p:nvPr/>
          </p:nvSpPr>
          <p:spPr>
            <a:xfrm>
              <a:off x="3871416" y="1863225"/>
              <a:ext cx="627300" cy="223500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200" b="0" i="0" u="none" strike="noStrike" cap="none" dirty="0" err="1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Cavium</a:t>
              </a:r>
              <a:endParaRPr sz="12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1483;p153"/>
            <p:cNvSpPr/>
            <p:nvPr/>
          </p:nvSpPr>
          <p:spPr>
            <a:xfrm>
              <a:off x="4565397" y="1862873"/>
              <a:ext cx="704400" cy="223500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200" b="0" i="0" u="none" strike="noStrike" cap="none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Mellanox</a:t>
              </a:r>
              <a:endParaRPr sz="12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1484;p153"/>
            <p:cNvSpPr/>
            <p:nvPr/>
          </p:nvSpPr>
          <p:spPr>
            <a:xfrm>
              <a:off x="5346857" y="1863225"/>
              <a:ext cx="574500" cy="223500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200" b="0" i="0" u="none" strike="noStrike" cap="none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Ciena</a:t>
              </a:r>
              <a:endParaRPr sz="12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1485;p153"/>
            <p:cNvSpPr/>
            <p:nvPr/>
          </p:nvSpPr>
          <p:spPr>
            <a:xfrm>
              <a:off x="5987529" y="1863225"/>
              <a:ext cx="574500" cy="223500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200" b="0" i="0" u="none" strike="noStrike" cap="none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Cisco</a:t>
              </a:r>
              <a:endParaRPr sz="1200" b="0" i="0" u="none" strike="noStrike" cap="none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1486;p153"/>
            <p:cNvSpPr/>
            <p:nvPr/>
          </p:nvSpPr>
          <p:spPr>
            <a:xfrm>
              <a:off x="6642022" y="1862873"/>
              <a:ext cx="574500" cy="223500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200" b="0" i="0" u="none" strike="noStrike" cap="none" dirty="0" err="1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Corsa</a:t>
              </a:r>
              <a:endParaRPr sz="12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1487;p153"/>
            <p:cNvSpPr/>
            <p:nvPr/>
          </p:nvSpPr>
          <p:spPr>
            <a:xfrm>
              <a:off x="1857562" y="2150024"/>
              <a:ext cx="574500" cy="223500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200" b="0" i="0" u="none" strike="noStrike" cap="none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Fujitsu</a:t>
              </a:r>
              <a:endParaRPr sz="1200" b="0" i="0" u="none" strike="noStrike" cap="none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1488;p153"/>
            <p:cNvSpPr/>
            <p:nvPr/>
          </p:nvSpPr>
          <p:spPr>
            <a:xfrm>
              <a:off x="2528661" y="2128625"/>
              <a:ext cx="407100" cy="223500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200" b="0" i="0" u="none" strike="noStrike" cap="none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HP</a:t>
              </a:r>
              <a:endParaRPr sz="12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1489;p153"/>
            <p:cNvSpPr/>
            <p:nvPr/>
          </p:nvSpPr>
          <p:spPr>
            <a:xfrm>
              <a:off x="3002054" y="2128775"/>
              <a:ext cx="704400" cy="223500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200" b="0" i="0" u="none" strike="noStrike" cap="none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Huawei</a:t>
              </a:r>
              <a:endParaRPr sz="1200" b="0" i="0" u="none" strike="noStrike" cap="none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1490;p153"/>
            <p:cNvSpPr/>
            <p:nvPr/>
          </p:nvSpPr>
          <p:spPr>
            <a:xfrm>
              <a:off x="3758983" y="2128250"/>
              <a:ext cx="627300" cy="223500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200" b="0" i="0" u="none" strike="noStrike" cap="none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Juniper</a:t>
              </a:r>
              <a:endParaRPr sz="12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1491;p153"/>
            <p:cNvSpPr/>
            <p:nvPr/>
          </p:nvSpPr>
          <p:spPr>
            <a:xfrm>
              <a:off x="4457980" y="2128238"/>
              <a:ext cx="786000" cy="223500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200" b="0" i="0" u="none" strike="noStrike" cap="none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Lumentum</a:t>
              </a:r>
              <a:endParaRPr sz="1200" b="0" i="0" u="none" strike="noStrike" cap="none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1492;p153"/>
            <p:cNvSpPr/>
            <p:nvPr/>
          </p:nvSpPr>
          <p:spPr>
            <a:xfrm>
              <a:off x="5304275" y="2128238"/>
              <a:ext cx="786000" cy="223500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200" b="0" i="0" u="none" strike="noStrike" cap="none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Microsemi</a:t>
              </a:r>
              <a:endParaRPr sz="1200" b="0" i="0" u="none" strike="noStrike" cap="none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1493;p153"/>
            <p:cNvSpPr/>
            <p:nvPr/>
          </p:nvSpPr>
          <p:spPr>
            <a:xfrm>
              <a:off x="6150575" y="2128250"/>
              <a:ext cx="574500" cy="223500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200" b="0" i="0" u="none" strike="noStrike" cap="none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Polatis</a:t>
              </a:r>
              <a:endParaRPr sz="1200" b="0" i="0" u="none" strike="noStrike" cap="none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1494;p153"/>
            <p:cNvSpPr txBox="1"/>
            <p:nvPr/>
          </p:nvSpPr>
          <p:spPr>
            <a:xfrm>
              <a:off x="6766200" y="2126778"/>
              <a:ext cx="459701" cy="214683"/>
            </a:xfrm>
            <a:prstGeom prst="rect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200" b="1" i="0" u="none" strike="noStrike" cap="none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...</a:t>
              </a:r>
              <a:endParaRPr sz="1200" b="1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8" name="Google Shape;1495;p153"/>
          <p:cNvSpPr/>
          <p:nvPr/>
        </p:nvSpPr>
        <p:spPr>
          <a:xfrm>
            <a:off x="5233114" y="1971126"/>
            <a:ext cx="1115363" cy="304091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600" b="0" i="0" u="none" strike="noStrike" cap="none" dirty="0" err="1" smtClean="0">
                <a:solidFill>
                  <a:srgbClr val="000000"/>
                </a:solidFill>
                <a:ea typeface="Arial"/>
                <a:cs typeface="Arial"/>
                <a:sym typeface="Arial"/>
              </a:rPr>
              <a:t>FlowRule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69" name="Google Shape;1496;p153"/>
          <p:cNvSpPr/>
          <p:nvPr/>
        </p:nvSpPr>
        <p:spPr>
          <a:xfrm>
            <a:off x="4034143" y="1971126"/>
            <a:ext cx="1115363" cy="304091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600" b="0" i="0" u="none" strike="noStrike" cap="none" dirty="0" smtClean="0">
                <a:solidFill>
                  <a:srgbClr val="000000"/>
                </a:solidFill>
                <a:ea typeface="Arial"/>
                <a:cs typeface="Arial"/>
                <a:sym typeface="Arial"/>
              </a:rPr>
              <a:t>Topology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70" name="Google Shape;1497;p153"/>
          <p:cNvSpPr/>
          <p:nvPr/>
        </p:nvSpPr>
        <p:spPr>
          <a:xfrm>
            <a:off x="6432085" y="1971126"/>
            <a:ext cx="1527971" cy="304091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600" b="0" i="0" u="none" strike="noStrike" cap="none" dirty="0" err="1" smtClean="0">
                <a:solidFill>
                  <a:srgbClr val="000000"/>
                </a:solidFill>
                <a:ea typeface="Arial"/>
                <a:cs typeface="Arial"/>
                <a:sym typeface="Arial"/>
              </a:rPr>
              <a:t>FlowObjective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71" name="Google Shape;1498;p153"/>
          <p:cNvSpPr/>
          <p:nvPr/>
        </p:nvSpPr>
        <p:spPr>
          <a:xfrm>
            <a:off x="8043938" y="1971126"/>
            <a:ext cx="941066" cy="304091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600" b="0" i="0" u="none" strike="noStrike" cap="none" dirty="0" smtClean="0">
                <a:solidFill>
                  <a:srgbClr val="000000"/>
                </a:solidFill>
                <a:ea typeface="Arial"/>
                <a:cs typeface="Arial"/>
                <a:sym typeface="Arial"/>
              </a:rPr>
              <a:t>gNMI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72" name="Google Shape;1499;p153"/>
          <p:cNvSpPr/>
          <p:nvPr/>
        </p:nvSpPr>
        <p:spPr>
          <a:xfrm>
            <a:off x="9060060" y="1971126"/>
            <a:ext cx="941066" cy="304091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600" b="0" i="0" u="none" strike="noStrike" cap="none" dirty="0" smtClean="0">
                <a:solidFill>
                  <a:srgbClr val="000000"/>
                </a:solidFill>
                <a:ea typeface="Arial"/>
                <a:cs typeface="Arial"/>
                <a:sym typeface="Arial"/>
              </a:rPr>
              <a:t>gNOI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75" name="Google Shape;1502;p153"/>
          <p:cNvSpPr txBox="1"/>
          <p:nvPr/>
        </p:nvSpPr>
        <p:spPr>
          <a:xfrm>
            <a:off x="10076182" y="1965773"/>
            <a:ext cx="472098" cy="309444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600" b="1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...</a:t>
            </a:r>
            <a:endParaRPr sz="1600" b="1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76" name="Google Shape;1503;p153"/>
          <p:cNvSpPr/>
          <p:nvPr/>
        </p:nvSpPr>
        <p:spPr>
          <a:xfrm>
            <a:off x="4034143" y="2365258"/>
            <a:ext cx="6514137" cy="597911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mtClean="0">
                <a:solidFill>
                  <a:srgbClr val="000000"/>
                </a:solidFill>
                <a:ea typeface="Arial"/>
                <a:cs typeface="Arial"/>
                <a:sym typeface="Arial"/>
              </a:rPr>
              <a:t>Distributed</a:t>
            </a:r>
            <a:r>
              <a:rPr lang="en" b="0" i="0" u="none" strike="noStrike" cap="none" smtClean="0">
                <a:solidFill>
                  <a:srgbClr val="000000"/>
                </a:solidFill>
                <a:ea typeface="Arial"/>
                <a:cs typeface="Arial"/>
                <a:sym typeface="Arial"/>
              </a:rPr>
              <a:t> </a:t>
            </a:r>
            <a:r>
              <a:rPr lang="en-US" b="0" i="0" u="none" strike="noStrike" cap="none" dirty="0" smtClean="0">
                <a:solidFill>
                  <a:srgbClr val="000000"/>
                </a:solidFill>
                <a:ea typeface="Arial"/>
                <a:cs typeface="Arial"/>
                <a:sym typeface="Arial"/>
              </a:rPr>
              <a:t>C</a:t>
            </a:r>
            <a:r>
              <a:rPr lang="en" b="0" i="0" u="none" strike="noStrike" cap="none" dirty="0" smtClean="0">
                <a:solidFill>
                  <a:srgbClr val="000000"/>
                </a:solidFill>
                <a:ea typeface="Arial"/>
                <a:cs typeface="Arial"/>
                <a:sym typeface="Arial"/>
              </a:rPr>
              <a:t>ore</a:t>
            </a:r>
            <a:endParaRPr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86" name="Google Shape;1513;p153"/>
          <p:cNvSpPr/>
          <p:nvPr/>
        </p:nvSpPr>
        <p:spPr>
          <a:xfrm>
            <a:off x="6267826" y="832729"/>
            <a:ext cx="1527971" cy="495936"/>
          </a:xfrm>
          <a:prstGeom prst="roundRect">
            <a:avLst>
              <a:gd name="adj" fmla="val 16667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Apps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1514;p153"/>
          <p:cNvSpPr/>
          <p:nvPr/>
        </p:nvSpPr>
        <p:spPr>
          <a:xfrm>
            <a:off x="6345465" y="924066"/>
            <a:ext cx="1527971" cy="495936"/>
          </a:xfrm>
          <a:prstGeom prst="roundRect">
            <a:avLst>
              <a:gd name="adj" fmla="val 16667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Apps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1515;p153"/>
          <p:cNvSpPr/>
          <p:nvPr/>
        </p:nvSpPr>
        <p:spPr>
          <a:xfrm>
            <a:off x="6432092" y="1005927"/>
            <a:ext cx="1527971" cy="495936"/>
          </a:xfrm>
          <a:prstGeom prst="roundRect">
            <a:avLst>
              <a:gd name="adj" fmla="val 16667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b="0" i="0" u="none" strike="noStrike" cap="none" dirty="0" smtClean="0">
                <a:solidFill>
                  <a:srgbClr val="000000"/>
                </a:solidFill>
                <a:ea typeface="Arial"/>
                <a:cs typeface="Arial"/>
                <a:sym typeface="Arial"/>
              </a:rPr>
              <a:t>Control </a:t>
            </a:r>
            <a:r>
              <a:rPr lang="en" b="0" i="0" u="none" strike="noStrike" cap="none" dirty="0" smtClean="0">
                <a:solidFill>
                  <a:srgbClr val="000000"/>
                </a:solidFill>
                <a:ea typeface="Arial"/>
                <a:cs typeface="Arial"/>
                <a:sym typeface="Arial"/>
              </a:rPr>
              <a:t>Apps</a:t>
            </a:r>
            <a:endParaRPr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cxnSp>
        <p:nvCxnSpPr>
          <p:cNvPr id="92" name="Google Shape;1519;p153"/>
          <p:cNvCxnSpPr/>
          <p:nvPr/>
        </p:nvCxnSpPr>
        <p:spPr>
          <a:xfrm flipH="1">
            <a:off x="4591708" y="1501864"/>
            <a:ext cx="2604369" cy="46915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93" name="Google Shape;1520;p153"/>
          <p:cNvCxnSpPr/>
          <p:nvPr/>
        </p:nvCxnSpPr>
        <p:spPr>
          <a:xfrm flipH="1">
            <a:off x="5790915" y="1501864"/>
            <a:ext cx="1405162" cy="46915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94" name="Google Shape;1521;p153"/>
          <p:cNvCxnSpPr/>
          <p:nvPr/>
        </p:nvCxnSpPr>
        <p:spPr>
          <a:xfrm>
            <a:off x="7196077" y="1501864"/>
            <a:ext cx="0" cy="46915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95" name="Google Shape;1522;p153"/>
          <p:cNvCxnSpPr/>
          <p:nvPr/>
        </p:nvCxnSpPr>
        <p:spPr>
          <a:xfrm>
            <a:off x="7196077" y="1501864"/>
            <a:ext cx="1318536" cy="46915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96" name="Google Shape;1523;p153"/>
          <p:cNvCxnSpPr/>
          <p:nvPr/>
        </p:nvCxnSpPr>
        <p:spPr>
          <a:xfrm>
            <a:off x="7196077" y="1501864"/>
            <a:ext cx="2334400" cy="46915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stealth" w="med" len="med"/>
          </a:ln>
        </p:spPr>
      </p:cxnSp>
      <p:pic>
        <p:nvPicPr>
          <p:cNvPr id="97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72767" y="5115145"/>
            <a:ext cx="801040" cy="589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85226" y="5115145"/>
            <a:ext cx="801040" cy="589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52134" y="5115145"/>
            <a:ext cx="801040" cy="589322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Left Brace 99"/>
          <p:cNvSpPr/>
          <p:nvPr/>
        </p:nvSpPr>
        <p:spPr>
          <a:xfrm>
            <a:off x="3586896" y="3067100"/>
            <a:ext cx="140158" cy="1061555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TextBox 101"/>
          <p:cNvSpPr txBox="1"/>
          <p:nvPr/>
        </p:nvSpPr>
        <p:spPr>
          <a:xfrm>
            <a:off x="1387419" y="3228709"/>
            <a:ext cx="2264595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Southbound Plugins</a:t>
            </a:r>
          </a:p>
          <a:p>
            <a:pPr algn="r"/>
            <a:r>
              <a:rPr lang="en-US" sz="1600" dirty="0" smtClean="0"/>
              <a:t>Device-specific Drivers</a:t>
            </a:r>
          </a:p>
          <a:p>
            <a:pPr algn="r"/>
            <a:r>
              <a:rPr lang="en-US" sz="1600" dirty="0" smtClean="0"/>
              <a:t>Shared Protocol Libraries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822459" y="1876135"/>
            <a:ext cx="1864096" cy="488720"/>
            <a:chOff x="1822459" y="1876135"/>
            <a:chExt cx="1864096" cy="488720"/>
          </a:xfrm>
        </p:grpSpPr>
        <p:sp>
          <p:nvSpPr>
            <p:cNvPr id="3" name="Left Brace 2"/>
            <p:cNvSpPr/>
            <p:nvPr/>
          </p:nvSpPr>
          <p:spPr>
            <a:xfrm>
              <a:off x="3566885" y="1876135"/>
              <a:ext cx="119670" cy="488720"/>
            </a:xfrm>
            <a:prstGeom prst="lef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1822459" y="1954096"/>
              <a:ext cx="17956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dirty="0" smtClean="0"/>
                <a:t>Northbound APIs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81262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1530;p154"/>
          <p:cNvSpPr/>
          <p:nvPr/>
        </p:nvSpPr>
        <p:spPr>
          <a:xfrm>
            <a:off x="3855176" y="4031210"/>
            <a:ext cx="1110600" cy="532271"/>
          </a:xfrm>
          <a:prstGeom prst="roundRect">
            <a:avLst>
              <a:gd name="adj" fmla="val 0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600" b="0" i="0" u="none" strike="noStrike" cap="none">
                <a:solidFill>
                  <a:srgbClr val="000000"/>
                </a:solidFill>
                <a:ea typeface="Arial"/>
                <a:cs typeface="Arial"/>
                <a:sym typeface="Arial"/>
              </a:rPr>
              <a:t>OpenFlow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0" name="Google Shape;1531;p154"/>
          <p:cNvSpPr/>
          <p:nvPr/>
        </p:nvSpPr>
        <p:spPr>
          <a:xfrm>
            <a:off x="5116977" y="4031211"/>
            <a:ext cx="1164000" cy="532271"/>
          </a:xfrm>
          <a:prstGeom prst="roundRect">
            <a:avLst>
              <a:gd name="adj" fmla="val 0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600" b="0" i="0" u="none" strike="noStrike" cap="none">
                <a:solidFill>
                  <a:srgbClr val="000000"/>
                </a:solidFill>
                <a:ea typeface="Arial"/>
                <a:cs typeface="Arial"/>
                <a:sym typeface="Arial"/>
              </a:rPr>
              <a:t>P4Runtime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1" name="Google Shape;1532;p154"/>
          <p:cNvSpPr/>
          <p:nvPr/>
        </p:nvSpPr>
        <p:spPr>
          <a:xfrm>
            <a:off x="6416453" y="4031211"/>
            <a:ext cx="1110600" cy="532272"/>
          </a:xfrm>
          <a:prstGeom prst="roundRect">
            <a:avLst>
              <a:gd name="adj" fmla="val 0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600" b="0" i="0" u="none" strike="noStrike" cap="none">
                <a:solidFill>
                  <a:srgbClr val="000000"/>
                </a:solidFill>
                <a:ea typeface="Arial"/>
                <a:cs typeface="Arial"/>
                <a:sym typeface="Arial"/>
              </a:rPr>
              <a:t>Netconf</a:t>
            </a:r>
            <a:endParaRPr sz="1600" b="0" i="0" u="none" strike="noStrike" cap="none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2" name="Google Shape;1533;p154"/>
          <p:cNvSpPr/>
          <p:nvPr/>
        </p:nvSpPr>
        <p:spPr>
          <a:xfrm>
            <a:off x="7697092" y="4031210"/>
            <a:ext cx="1110600" cy="532273"/>
          </a:xfrm>
          <a:prstGeom prst="roundRect">
            <a:avLst>
              <a:gd name="adj" fmla="val 0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600"/>
              <a:t>...</a:t>
            </a:r>
            <a:endParaRPr sz="1600" b="0" i="0" u="none" strike="noStrike" cap="none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3" name="Google Shape;1534;p154"/>
          <p:cNvSpPr/>
          <p:nvPr/>
        </p:nvSpPr>
        <p:spPr>
          <a:xfrm>
            <a:off x="3855176" y="3503075"/>
            <a:ext cx="4952700" cy="404700"/>
          </a:xfrm>
          <a:prstGeom prst="roundRect">
            <a:avLst>
              <a:gd name="adj" fmla="val 0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b="0" i="0" u="none" strike="noStrike" cap="none" dirty="0">
                <a:solidFill>
                  <a:srgbClr val="000000"/>
                </a:solidFill>
                <a:ea typeface="Consolas"/>
                <a:cs typeface="Consolas"/>
                <a:sym typeface="Consolas"/>
              </a:rPr>
              <a:t>Flow Rule</a:t>
            </a:r>
            <a:endParaRPr b="0" i="0" u="none" strike="noStrike" cap="none" dirty="0">
              <a:solidFill>
                <a:srgbClr val="000000"/>
              </a:solidFill>
              <a:ea typeface="Consolas"/>
              <a:cs typeface="Consolas"/>
              <a:sym typeface="Consolas"/>
            </a:endParaRPr>
          </a:p>
        </p:txBody>
      </p:sp>
      <p:sp>
        <p:nvSpPr>
          <p:cNvPr id="14" name="Google Shape;1535;p154"/>
          <p:cNvSpPr/>
          <p:nvPr/>
        </p:nvSpPr>
        <p:spPr>
          <a:xfrm>
            <a:off x="3855177" y="2806759"/>
            <a:ext cx="1280700" cy="572400"/>
          </a:xfrm>
          <a:prstGeom prst="roundRect">
            <a:avLst>
              <a:gd name="adj" fmla="val 0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600" b="0" i="0" u="none" strike="noStrike" cap="none">
                <a:solidFill>
                  <a:srgbClr val="000000"/>
                </a:solidFill>
                <a:ea typeface="Arial"/>
                <a:cs typeface="Arial"/>
                <a:sym typeface="Arial"/>
              </a:rPr>
              <a:t>OF-DPA Pipeline</a:t>
            </a:r>
            <a:endParaRPr sz="1600" b="0" i="0" u="none" strike="noStrike" cap="none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5" name="Google Shape;1536;p154"/>
          <p:cNvSpPr/>
          <p:nvPr/>
        </p:nvSpPr>
        <p:spPr>
          <a:xfrm>
            <a:off x="5287313" y="2806747"/>
            <a:ext cx="1747500" cy="572400"/>
          </a:xfrm>
          <a:prstGeom prst="roundRect">
            <a:avLst>
              <a:gd name="adj" fmla="val 0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6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Single Table </a:t>
            </a:r>
            <a:r>
              <a:rPr lang="en" sz="1600" b="0" i="0" u="none" strike="noStrike" cap="none" dirty="0" smtClean="0">
                <a:solidFill>
                  <a:srgbClr val="000000"/>
                </a:solidFill>
                <a:ea typeface="Arial"/>
                <a:cs typeface="Arial"/>
                <a:sym typeface="Arial"/>
              </a:rPr>
              <a:t>Pipeline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6" name="Google Shape;1537;p154"/>
          <p:cNvSpPr/>
          <p:nvPr/>
        </p:nvSpPr>
        <p:spPr>
          <a:xfrm>
            <a:off x="7186650" y="2806747"/>
            <a:ext cx="1620600" cy="572400"/>
          </a:xfrm>
          <a:prstGeom prst="roundRect">
            <a:avLst>
              <a:gd name="adj" fmla="val 0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600" b="0" i="0" u="none" strike="noStrike" cap="none" dirty="0" smtClean="0">
                <a:solidFill>
                  <a:srgbClr val="000000"/>
                </a:solidFill>
                <a:ea typeface="Arial"/>
                <a:cs typeface="Arial"/>
                <a:sym typeface="Arial"/>
              </a:rPr>
              <a:t>P4</a:t>
            </a:r>
            <a:r>
              <a:rPr lang="en-US" sz="1600" b="0" i="0" u="none" strike="noStrike" cap="none" dirty="0" smtClean="0">
                <a:solidFill>
                  <a:srgbClr val="000000"/>
                </a:solidFill>
                <a:ea typeface="Arial"/>
                <a:cs typeface="Arial"/>
                <a:sym typeface="Arial"/>
              </a:rPr>
              <a:t>-Defined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600" b="0" i="0" u="none" strike="noStrike" cap="none" dirty="0" smtClean="0">
                <a:solidFill>
                  <a:srgbClr val="000000"/>
                </a:solidFill>
                <a:ea typeface="Arial"/>
                <a:cs typeface="Arial"/>
                <a:sym typeface="Arial"/>
              </a:rPr>
              <a:t>Pipeline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8" name="Google Shape;1538;p154"/>
          <p:cNvSpPr/>
          <p:nvPr/>
        </p:nvSpPr>
        <p:spPr>
          <a:xfrm>
            <a:off x="3855176" y="2281886"/>
            <a:ext cx="4952700" cy="404700"/>
          </a:xfrm>
          <a:prstGeom prst="roundRect">
            <a:avLst>
              <a:gd name="adj" fmla="val 0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b="0" i="0" u="none" strike="noStrike" cap="none" dirty="0">
                <a:solidFill>
                  <a:srgbClr val="000000"/>
                </a:solidFill>
                <a:ea typeface="Consolas"/>
                <a:cs typeface="Consolas"/>
                <a:sym typeface="Consolas"/>
              </a:rPr>
              <a:t>Flow Objective</a:t>
            </a:r>
            <a:endParaRPr b="0" i="0" u="none" strike="noStrike" cap="none" dirty="0">
              <a:solidFill>
                <a:srgbClr val="000000"/>
              </a:solidFill>
              <a:ea typeface="Consolas"/>
              <a:cs typeface="Consolas"/>
              <a:sym typeface="Consolas"/>
            </a:endParaRPr>
          </a:p>
        </p:txBody>
      </p:sp>
      <p:cxnSp>
        <p:nvCxnSpPr>
          <p:cNvPr id="19" name="Google Shape;1540;p154"/>
          <p:cNvCxnSpPr>
            <a:stCxn id="20" idx="2"/>
            <a:endCxn id="25" idx="0"/>
          </p:cNvCxnSpPr>
          <p:nvPr/>
        </p:nvCxnSpPr>
        <p:spPr>
          <a:xfrm>
            <a:off x="3458752" y="1781330"/>
            <a:ext cx="0" cy="2723949"/>
          </a:xfrm>
          <a:prstGeom prst="straightConnector1">
            <a:avLst/>
          </a:prstGeom>
          <a:noFill/>
          <a:ln w="38100" cap="flat" cmpd="sng">
            <a:solidFill>
              <a:srgbClr val="CC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0" name="Google Shape;1541;p154"/>
          <p:cNvSpPr txBox="1"/>
          <p:nvPr/>
        </p:nvSpPr>
        <p:spPr>
          <a:xfrm>
            <a:off x="2797402" y="1398503"/>
            <a:ext cx="1322700" cy="3828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b="0" i="0" u="none" strike="noStrike" cap="none" dirty="0" smtClean="0">
                <a:solidFill>
                  <a:srgbClr val="000000"/>
                </a:solidFill>
                <a:ea typeface="Arial"/>
                <a:cs typeface="Arial"/>
                <a:sym typeface="Arial"/>
              </a:rPr>
              <a:t>Abstract</a:t>
            </a:r>
            <a:endParaRPr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25" name="Google Shape;1541;p154"/>
          <p:cNvSpPr txBox="1"/>
          <p:nvPr/>
        </p:nvSpPr>
        <p:spPr>
          <a:xfrm>
            <a:off x="2797402" y="4505279"/>
            <a:ext cx="1322700" cy="3828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b="0" i="0" u="none" strike="noStrike" cap="none" dirty="0" smtClean="0">
                <a:solidFill>
                  <a:srgbClr val="000000"/>
                </a:solidFill>
                <a:ea typeface="Arial"/>
                <a:cs typeface="Arial"/>
                <a:sym typeface="Arial"/>
              </a:rPr>
              <a:t>Concrete</a:t>
            </a:r>
            <a:endParaRPr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047019" y="2931442"/>
            <a:ext cx="18710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Multiple Pipelines</a:t>
            </a:r>
            <a:endParaRPr lang="en-US"/>
          </a:p>
        </p:txBody>
      </p:sp>
      <p:sp>
        <p:nvSpPr>
          <p:cNvPr id="3" name="Right Brace 2"/>
          <p:cNvSpPr/>
          <p:nvPr/>
        </p:nvSpPr>
        <p:spPr>
          <a:xfrm>
            <a:off x="8890379" y="2806747"/>
            <a:ext cx="156641" cy="572400"/>
          </a:xfrm>
          <a:prstGeom prst="rightBrac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9047019" y="4115779"/>
            <a:ext cx="1688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Multiple Drivers</a:t>
            </a:r>
            <a:endParaRPr lang="en-US" dirty="0"/>
          </a:p>
        </p:txBody>
      </p:sp>
      <p:sp>
        <p:nvSpPr>
          <p:cNvPr id="21" name="Right Brace 20"/>
          <p:cNvSpPr/>
          <p:nvPr/>
        </p:nvSpPr>
        <p:spPr>
          <a:xfrm>
            <a:off x="8890379" y="3991084"/>
            <a:ext cx="156641" cy="572400"/>
          </a:xfrm>
          <a:prstGeom prst="rightBrac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Google Shape;1538;p154"/>
          <p:cNvSpPr/>
          <p:nvPr/>
        </p:nvSpPr>
        <p:spPr>
          <a:xfrm>
            <a:off x="3855176" y="1753258"/>
            <a:ext cx="4952700" cy="404700"/>
          </a:xfrm>
          <a:prstGeom prst="roundRect">
            <a:avLst>
              <a:gd name="adj" fmla="val 0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dirty="0" smtClean="0">
                <a:solidFill>
                  <a:srgbClr val="000000"/>
                </a:solidFill>
                <a:ea typeface="Consolas"/>
                <a:cs typeface="Consolas"/>
                <a:sym typeface="Consolas"/>
              </a:rPr>
              <a:t>Intents</a:t>
            </a:r>
            <a:endParaRPr b="0" i="0" u="none" strike="noStrike" cap="none" dirty="0">
              <a:solidFill>
                <a:srgbClr val="000000"/>
              </a:solidFill>
              <a:ea typeface="Consolas"/>
              <a:cs typeface="Consolas"/>
              <a:sym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1149822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926935" y="2526439"/>
            <a:ext cx="6153938" cy="896976"/>
            <a:chOff x="817418" y="3084551"/>
            <a:chExt cx="6153938" cy="896976"/>
          </a:xfrm>
        </p:grpSpPr>
        <p:sp>
          <p:nvSpPr>
            <p:cNvPr id="75" name="Google Shape;1473;p153"/>
            <p:cNvSpPr/>
            <p:nvPr/>
          </p:nvSpPr>
          <p:spPr>
            <a:xfrm>
              <a:off x="817418" y="3171820"/>
              <a:ext cx="6153938" cy="809707"/>
            </a:xfrm>
            <a:prstGeom prst="roundRect">
              <a:avLst>
                <a:gd name="adj" fmla="val 16667"/>
              </a:avLst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lang="en-US" sz="2000" b="0" i="0" u="none" strike="noStrike" cap="none" dirty="0" smtClean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2000" dirty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 </a:t>
              </a:r>
              <a:endParaRPr lang="en-US" sz="2000" dirty="0" smtClean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lang="en-US" sz="20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2000" b="0" i="0" u="none" strike="noStrike" cap="none" dirty="0" smtClean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ONOS</a:t>
              </a:r>
              <a:endParaRPr sz="20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1495;p153"/>
            <p:cNvSpPr/>
            <p:nvPr/>
          </p:nvSpPr>
          <p:spPr>
            <a:xfrm>
              <a:off x="2124078" y="3084551"/>
              <a:ext cx="1115363" cy="304091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600" b="0" i="0" u="none" strike="noStrike" cap="none" dirty="0" err="1" smtClean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FlowRule</a:t>
              </a:r>
              <a:endParaRPr sz="16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1496;p153"/>
            <p:cNvSpPr/>
            <p:nvPr/>
          </p:nvSpPr>
          <p:spPr>
            <a:xfrm>
              <a:off x="925107" y="3084551"/>
              <a:ext cx="1115363" cy="304091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600" b="0" i="0" u="none" strike="noStrike" cap="none" dirty="0" smtClean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Topology</a:t>
              </a:r>
              <a:endParaRPr sz="16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1497;p153"/>
            <p:cNvSpPr/>
            <p:nvPr/>
          </p:nvSpPr>
          <p:spPr>
            <a:xfrm>
              <a:off x="3323049" y="3084551"/>
              <a:ext cx="1527971" cy="304091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600" b="0" i="0" u="none" strike="noStrike" cap="none" dirty="0" err="1" smtClean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FlowObjective</a:t>
              </a:r>
              <a:endParaRPr sz="16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1498;p153"/>
            <p:cNvSpPr/>
            <p:nvPr/>
          </p:nvSpPr>
          <p:spPr>
            <a:xfrm>
              <a:off x="4934902" y="3084551"/>
              <a:ext cx="941066" cy="304091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-US" sz="1600" b="0" i="0" u="none" strike="noStrike" cap="none" dirty="0" smtClean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gNMI</a:t>
              </a:r>
              <a:endParaRPr sz="16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1499;p153"/>
            <p:cNvSpPr/>
            <p:nvPr/>
          </p:nvSpPr>
          <p:spPr>
            <a:xfrm>
              <a:off x="5951024" y="3084551"/>
              <a:ext cx="941066" cy="304091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-US" sz="1600" b="0" i="0" u="none" strike="noStrike" cap="none" dirty="0" smtClean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gNOI</a:t>
              </a:r>
              <a:endParaRPr sz="16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1" name="Google Shape;1833;p166"/>
          <p:cNvSpPr/>
          <p:nvPr/>
        </p:nvSpPr>
        <p:spPr>
          <a:xfrm>
            <a:off x="3518527" y="495266"/>
            <a:ext cx="804492" cy="316224"/>
          </a:xfrm>
          <a:prstGeom prst="flowChartDocumen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Google Shape;1835;p166"/>
          <p:cNvSpPr/>
          <p:nvPr/>
        </p:nvSpPr>
        <p:spPr>
          <a:xfrm>
            <a:off x="3601657" y="563016"/>
            <a:ext cx="804492" cy="316224"/>
          </a:xfrm>
          <a:prstGeom prst="flowChartDocumen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role spec</a:t>
            </a: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1515;p153"/>
          <p:cNvSpPr/>
          <p:nvPr/>
        </p:nvSpPr>
        <p:spPr>
          <a:xfrm>
            <a:off x="3239918" y="1246918"/>
            <a:ext cx="1527971" cy="818736"/>
          </a:xfrm>
          <a:prstGeom prst="roundRect">
            <a:avLst>
              <a:gd name="adj" fmla="val 16667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b="0" i="0" u="none" strike="noStrike" cap="none" dirty="0" smtClean="0">
                <a:solidFill>
                  <a:srgbClr val="000000"/>
                </a:solidFill>
                <a:ea typeface="Arial"/>
                <a:cs typeface="Arial"/>
                <a:sym typeface="Arial"/>
              </a:rPr>
              <a:t>Zero-Touch Provisioning</a:t>
            </a:r>
          </a:p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dirty="0" smtClean="0">
                <a:solidFill>
                  <a:srgbClr val="000000"/>
                </a:solidFill>
                <a:ea typeface="Arial"/>
                <a:cs typeface="Arial"/>
                <a:sym typeface="Arial"/>
              </a:rPr>
              <a:t>App</a:t>
            </a:r>
            <a:endParaRPr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cxnSp>
        <p:nvCxnSpPr>
          <p:cNvPr id="3" name="Straight Arrow Connector 2"/>
          <p:cNvCxnSpPr>
            <a:stCxn id="53" idx="2"/>
            <a:endCxn id="60" idx="0"/>
          </p:cNvCxnSpPr>
          <p:nvPr/>
        </p:nvCxnSpPr>
        <p:spPr>
          <a:xfrm>
            <a:off x="4003903" y="858334"/>
            <a:ext cx="1" cy="3885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>
            <a:stCxn id="60" idx="2"/>
            <a:endCxn id="64" idx="0"/>
          </p:cNvCxnSpPr>
          <p:nvPr/>
        </p:nvCxnSpPr>
        <p:spPr>
          <a:xfrm flipH="1">
            <a:off x="1592306" y="2065654"/>
            <a:ext cx="2411598" cy="4607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60" idx="2"/>
            <a:endCxn id="63" idx="0"/>
          </p:cNvCxnSpPr>
          <p:nvPr/>
        </p:nvCxnSpPr>
        <p:spPr>
          <a:xfrm flipH="1">
            <a:off x="2791277" y="2065654"/>
            <a:ext cx="1212627" cy="4607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60" idx="2"/>
            <a:endCxn id="65" idx="0"/>
          </p:cNvCxnSpPr>
          <p:nvPr/>
        </p:nvCxnSpPr>
        <p:spPr>
          <a:xfrm>
            <a:off x="4003904" y="2065654"/>
            <a:ext cx="192648" cy="4607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>
            <a:stCxn id="60" idx="2"/>
            <a:endCxn id="66" idx="0"/>
          </p:cNvCxnSpPr>
          <p:nvPr/>
        </p:nvCxnSpPr>
        <p:spPr>
          <a:xfrm>
            <a:off x="4003904" y="2065654"/>
            <a:ext cx="1511048" cy="4607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>
            <a:endCxn id="67" idx="0"/>
          </p:cNvCxnSpPr>
          <p:nvPr/>
        </p:nvCxnSpPr>
        <p:spPr>
          <a:xfrm>
            <a:off x="4003903" y="2080534"/>
            <a:ext cx="2527171" cy="4459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9" name="Group 108"/>
          <p:cNvGrpSpPr/>
          <p:nvPr/>
        </p:nvGrpSpPr>
        <p:grpSpPr>
          <a:xfrm>
            <a:off x="1631790" y="3901400"/>
            <a:ext cx="4919777" cy="1342519"/>
            <a:chOff x="1867501" y="3664682"/>
            <a:chExt cx="4919777" cy="1342519"/>
          </a:xfrm>
        </p:grpSpPr>
        <p:cxnSp>
          <p:nvCxnSpPr>
            <p:cNvPr id="89" name="Google Shape;1453;p153"/>
            <p:cNvCxnSpPr/>
            <p:nvPr/>
          </p:nvCxnSpPr>
          <p:spPr>
            <a:xfrm rot="10800000" flipH="1">
              <a:off x="2346187" y="4691708"/>
              <a:ext cx="1352282" cy="14306"/>
            </a:xfrm>
            <a:prstGeom prst="straightConnector1">
              <a:avLst/>
            </a:prstGeom>
            <a:noFill/>
            <a:ln w="19050" cap="flat" cmpd="sng">
              <a:solidFill>
                <a:srgbClr val="004B7D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0" name="Google Shape;1454;p153"/>
            <p:cNvCxnSpPr/>
            <p:nvPr/>
          </p:nvCxnSpPr>
          <p:spPr>
            <a:xfrm>
              <a:off x="3999171" y="3944196"/>
              <a:ext cx="905000" cy="251362"/>
            </a:xfrm>
            <a:prstGeom prst="straightConnector1">
              <a:avLst/>
            </a:prstGeom>
            <a:noFill/>
            <a:ln w="19050" cap="flat" cmpd="sng">
              <a:solidFill>
                <a:srgbClr val="004B7D"/>
              </a:solidFill>
              <a:prstDash val="sysDot"/>
              <a:round/>
              <a:headEnd type="none" w="sm" len="sm"/>
              <a:tailEnd type="none" w="sm" len="sm"/>
            </a:ln>
          </p:spPr>
        </p:cxnSp>
        <p:cxnSp>
          <p:nvCxnSpPr>
            <p:cNvPr id="93" name="Google Shape;1457;p153"/>
            <p:cNvCxnSpPr/>
            <p:nvPr/>
          </p:nvCxnSpPr>
          <p:spPr>
            <a:xfrm flipH="1">
              <a:off x="5980874" y="3908218"/>
              <a:ext cx="324589" cy="769215"/>
            </a:xfrm>
            <a:prstGeom prst="straightConnector1">
              <a:avLst/>
            </a:prstGeom>
            <a:noFill/>
            <a:ln w="19050" cap="flat" cmpd="sng">
              <a:solidFill>
                <a:srgbClr val="004B7D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" name="Google Shape;1458;p153"/>
            <p:cNvCxnSpPr/>
            <p:nvPr/>
          </p:nvCxnSpPr>
          <p:spPr>
            <a:xfrm rot="10800000">
              <a:off x="4959472" y="4210016"/>
              <a:ext cx="911494" cy="481630"/>
            </a:xfrm>
            <a:prstGeom prst="straightConnector1">
              <a:avLst/>
            </a:prstGeom>
            <a:noFill/>
            <a:ln w="19050" cap="flat" cmpd="sng">
              <a:solidFill>
                <a:srgbClr val="004B7D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" name="Google Shape;1459;p153"/>
            <p:cNvCxnSpPr/>
            <p:nvPr/>
          </p:nvCxnSpPr>
          <p:spPr>
            <a:xfrm rot="10800000" flipH="1">
              <a:off x="3729162" y="4195710"/>
              <a:ext cx="1132062" cy="459988"/>
            </a:xfrm>
            <a:prstGeom prst="straightConnector1">
              <a:avLst/>
            </a:prstGeom>
            <a:noFill/>
            <a:ln w="19050" cap="flat" cmpd="sng">
              <a:solidFill>
                <a:srgbClr val="004B7D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" name="Google Shape;1460;p153"/>
            <p:cNvCxnSpPr/>
            <p:nvPr/>
          </p:nvCxnSpPr>
          <p:spPr>
            <a:xfrm flipV="1">
              <a:off x="2355173" y="4072046"/>
              <a:ext cx="984902" cy="576472"/>
            </a:xfrm>
            <a:prstGeom prst="straightConnector1">
              <a:avLst/>
            </a:prstGeom>
            <a:noFill/>
            <a:ln w="19050" cap="flat" cmpd="sng">
              <a:solidFill>
                <a:srgbClr val="004B7D"/>
              </a:solidFill>
              <a:prstDash val="sysDot"/>
              <a:round/>
              <a:headEnd type="none" w="sm" len="sm"/>
              <a:tailEnd type="none" w="sm" len="sm"/>
            </a:ln>
          </p:spPr>
        </p:cxnSp>
        <p:cxnSp>
          <p:nvCxnSpPr>
            <p:cNvPr id="97" name="Google Shape;1461;p153"/>
            <p:cNvCxnSpPr/>
            <p:nvPr/>
          </p:nvCxnSpPr>
          <p:spPr>
            <a:xfrm flipH="1">
              <a:off x="4879546" y="3908218"/>
              <a:ext cx="1315753" cy="273278"/>
            </a:xfrm>
            <a:prstGeom prst="straightConnector1">
              <a:avLst/>
            </a:prstGeom>
            <a:noFill/>
            <a:ln w="19050" cap="flat" cmpd="sng">
              <a:solidFill>
                <a:srgbClr val="004B7D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" name="Google Shape;1462;p153"/>
            <p:cNvCxnSpPr/>
            <p:nvPr/>
          </p:nvCxnSpPr>
          <p:spPr>
            <a:xfrm>
              <a:off x="3820955" y="4677280"/>
              <a:ext cx="2092610" cy="21642"/>
            </a:xfrm>
            <a:prstGeom prst="straightConnector1">
              <a:avLst/>
            </a:prstGeom>
            <a:noFill/>
            <a:ln w="19050" cap="flat" cmpd="sng">
              <a:solidFill>
                <a:srgbClr val="004B7D"/>
              </a:solidFill>
              <a:prstDash val="solid"/>
              <a:round/>
              <a:headEnd type="none" w="sm" len="sm"/>
              <a:tailEnd type="none" w="sm" len="sm"/>
            </a:ln>
          </p:spPr>
        </p:cxnSp>
        <p:pic>
          <p:nvPicPr>
            <p:cNvPr id="101" name="Google Shape;1466;p153" descr="switch-icon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986238" y="3664682"/>
              <a:ext cx="801040" cy="5893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2" name="Google Shape;1468;p153" descr="switch-icon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558368" y="3944197"/>
              <a:ext cx="801040" cy="589322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04" name="Google Shape;1470;p153"/>
            <p:cNvCxnSpPr/>
            <p:nvPr/>
          </p:nvCxnSpPr>
          <p:spPr>
            <a:xfrm>
              <a:off x="2278859" y="3951319"/>
              <a:ext cx="1419774" cy="747572"/>
            </a:xfrm>
            <a:prstGeom prst="straightConnector1">
              <a:avLst/>
            </a:prstGeom>
            <a:noFill/>
            <a:ln w="19050" cap="flat" cmpd="sng">
              <a:solidFill>
                <a:srgbClr val="004B7D"/>
              </a:solidFill>
              <a:prstDash val="solid"/>
              <a:round/>
              <a:headEnd type="none" w="sm" len="sm"/>
              <a:tailEnd type="none" w="sm" len="sm"/>
            </a:ln>
          </p:spPr>
        </p:cxnSp>
        <p:pic>
          <p:nvPicPr>
            <p:cNvPr id="105" name="Google Shape;1471;p153" descr="switch-icon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867501" y="3686263"/>
              <a:ext cx="801040" cy="5893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6" name="Google Shape;1463;p153" descr="switch-icon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25895" y="4417879"/>
              <a:ext cx="801040" cy="5893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7" name="Google Shape;1463;p153" descr="switch-icon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438354" y="4417879"/>
              <a:ext cx="801040" cy="5893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8" name="Google Shape;1463;p153" descr="switch-icon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605262" y="4417879"/>
              <a:ext cx="801040" cy="589322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111" name="Straight Arrow Connector 110"/>
          <p:cNvCxnSpPr>
            <a:stCxn id="75" idx="2"/>
          </p:cNvCxnSpPr>
          <p:nvPr/>
        </p:nvCxnSpPr>
        <p:spPr>
          <a:xfrm flipH="1">
            <a:off x="3493450" y="3423415"/>
            <a:ext cx="510454" cy="6082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/>
          <p:cNvSpPr txBox="1"/>
          <p:nvPr/>
        </p:nvSpPr>
        <p:spPr>
          <a:xfrm>
            <a:off x="3813948" y="3542878"/>
            <a:ext cx="3195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Software, Certs, </a:t>
            </a:r>
            <a:r>
              <a:rPr lang="en-US" dirty="0" err="1" smtClean="0"/>
              <a:t>Config</a:t>
            </a:r>
            <a:r>
              <a:rPr lang="en-US" dirty="0" smtClean="0"/>
              <a:t>, Pipeline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104364" y="3912210"/>
            <a:ext cx="844399" cy="578512"/>
          </a:xfrm>
          <a:prstGeom prst="rect">
            <a:avLst/>
          </a:prstGeom>
          <a:blipFill dpi="0" rotWithShape="1">
            <a:blip r:embed="rId4">
              <a:alphaModFix amt="3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487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ounded Rectangle 16"/>
          <p:cNvSpPr/>
          <p:nvPr/>
        </p:nvSpPr>
        <p:spPr>
          <a:xfrm>
            <a:off x="564089" y="5483275"/>
            <a:ext cx="5666894" cy="1290256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Atomix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424545" y="61408"/>
            <a:ext cx="1911928" cy="102003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mtClean="0"/>
              <a:t>Control App</a:t>
            </a:r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2424545" y="1736961"/>
            <a:ext cx="1911928" cy="1288473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 smtClean="0"/>
              <a:t>Topology Service</a:t>
            </a:r>
          </a:p>
          <a:p>
            <a:pPr algn="ctr"/>
            <a:r>
              <a:rPr lang="en-US" dirty="0" smtClean="0"/>
              <a:t>(ONOS)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2673928" y="437206"/>
            <a:ext cx="1413163" cy="497579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Event</a:t>
            </a:r>
            <a:endParaRPr lang="en-US" dirty="0" smtClean="0"/>
          </a:p>
          <a:p>
            <a:pPr algn="ctr">
              <a:lnSpc>
                <a:spcPct val="80000"/>
              </a:lnSpc>
            </a:pPr>
            <a:r>
              <a:rPr lang="en-US" dirty="0" smtClean="0"/>
              <a:t>Listener</a:t>
            </a:r>
            <a:endParaRPr lang="en-US" dirty="0"/>
          </a:p>
        </p:txBody>
      </p:sp>
      <p:sp>
        <p:nvSpPr>
          <p:cNvPr id="45" name="Rounded Rectangle 44"/>
          <p:cNvSpPr/>
          <p:nvPr/>
        </p:nvSpPr>
        <p:spPr>
          <a:xfrm>
            <a:off x="2673927" y="2381197"/>
            <a:ext cx="1413163" cy="497579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Event</a:t>
            </a:r>
          </a:p>
          <a:p>
            <a:pPr algn="ctr">
              <a:lnSpc>
                <a:spcPct val="80000"/>
              </a:lnSpc>
            </a:pPr>
            <a:r>
              <a:rPr lang="en-US" dirty="0" smtClean="0"/>
              <a:t>Listener</a:t>
            </a:r>
            <a:endParaRPr lang="en-US" dirty="0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2881745" y="1070716"/>
            <a:ext cx="0" cy="66624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>
            <a:off x="3893127" y="1083779"/>
            <a:ext cx="0" cy="651205"/>
          </a:xfrm>
          <a:prstGeom prst="straightConnector1">
            <a:avLst/>
          </a:prstGeom>
          <a:ln w="1905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892219" y="1246595"/>
            <a:ext cx="1604029" cy="313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mtClean="0"/>
              <a:t>Topology Event</a:t>
            </a:r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1969315" y="1224536"/>
            <a:ext cx="940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Register</a:t>
            </a:r>
          </a:p>
        </p:txBody>
      </p:sp>
      <p:sp>
        <p:nvSpPr>
          <p:cNvPr id="22" name="Rectangle 21"/>
          <p:cNvSpPr/>
          <p:nvPr/>
        </p:nvSpPr>
        <p:spPr>
          <a:xfrm>
            <a:off x="1052056" y="3662252"/>
            <a:ext cx="1911928" cy="1288473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 smtClean="0"/>
              <a:t>Link Service</a:t>
            </a:r>
          </a:p>
          <a:p>
            <a:pPr algn="ctr"/>
            <a:r>
              <a:rPr lang="en-US" dirty="0" smtClean="0"/>
              <a:t>(ONOS)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1052056" y="5606244"/>
            <a:ext cx="1911928" cy="1071097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 smtClean="0"/>
              <a:t>Distributed Map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1301438" y="4306488"/>
            <a:ext cx="1413163" cy="497579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Map</a:t>
            </a:r>
          </a:p>
          <a:p>
            <a:pPr algn="ctr">
              <a:lnSpc>
                <a:spcPct val="80000"/>
              </a:lnSpc>
            </a:pPr>
            <a:r>
              <a:rPr lang="en-US" dirty="0" smtClean="0"/>
              <a:t>Listener</a:t>
            </a:r>
            <a:endParaRPr lang="en-US" dirty="0"/>
          </a:p>
        </p:txBody>
      </p:sp>
      <p:sp>
        <p:nvSpPr>
          <p:cNvPr id="25" name="Rounded Rectangle 24"/>
          <p:cNvSpPr/>
          <p:nvPr/>
        </p:nvSpPr>
        <p:spPr>
          <a:xfrm>
            <a:off x="1301437" y="6002282"/>
            <a:ext cx="1413163" cy="497579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Map(</a:t>
            </a:r>
            <a:r>
              <a:rPr lang="en-US" dirty="0" err="1" smtClean="0"/>
              <a:t>k,v</a:t>
            </a:r>
            <a:r>
              <a:rPr lang="en-US" dirty="0" smtClean="0"/>
              <a:t>)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1509256" y="4936221"/>
            <a:ext cx="0" cy="66624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2520638" y="4949284"/>
            <a:ext cx="0" cy="651205"/>
          </a:xfrm>
          <a:prstGeom prst="straightConnector1">
            <a:avLst/>
          </a:prstGeom>
          <a:ln w="1905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2530013" y="4958637"/>
            <a:ext cx="705834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dirty="0" smtClean="0"/>
              <a:t>Map </a:t>
            </a:r>
          </a:p>
          <a:p>
            <a:pPr>
              <a:lnSpc>
                <a:spcPct val="80000"/>
              </a:lnSpc>
            </a:pPr>
            <a:r>
              <a:rPr lang="en-US" dirty="0" smtClean="0"/>
              <a:t>Event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600487" y="4952509"/>
            <a:ext cx="940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Register</a:t>
            </a:r>
          </a:p>
        </p:txBody>
      </p:sp>
      <p:sp>
        <p:nvSpPr>
          <p:cNvPr id="30" name="Rectangle 29"/>
          <p:cNvSpPr/>
          <p:nvPr/>
        </p:nvSpPr>
        <p:spPr>
          <a:xfrm>
            <a:off x="3782470" y="3655127"/>
            <a:ext cx="1911928" cy="1288473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 smtClean="0"/>
              <a:t>Device Service</a:t>
            </a:r>
          </a:p>
          <a:p>
            <a:pPr algn="ctr"/>
            <a:r>
              <a:rPr lang="en-US" dirty="0" smtClean="0"/>
              <a:t>(ONOS)</a:t>
            </a:r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3782470" y="5599119"/>
            <a:ext cx="1911928" cy="1071097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 smtClean="0"/>
              <a:t>Distributed Map</a:t>
            </a:r>
          </a:p>
        </p:txBody>
      </p:sp>
      <p:sp>
        <p:nvSpPr>
          <p:cNvPr id="32" name="Rounded Rectangle 31"/>
          <p:cNvSpPr/>
          <p:nvPr/>
        </p:nvSpPr>
        <p:spPr>
          <a:xfrm>
            <a:off x="4031852" y="4299363"/>
            <a:ext cx="1413163" cy="497579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Map</a:t>
            </a:r>
          </a:p>
          <a:p>
            <a:pPr algn="ctr">
              <a:lnSpc>
                <a:spcPct val="80000"/>
              </a:lnSpc>
            </a:pPr>
            <a:r>
              <a:rPr lang="en-US" dirty="0" smtClean="0"/>
              <a:t>Listener</a:t>
            </a:r>
            <a:endParaRPr lang="en-US" dirty="0"/>
          </a:p>
        </p:txBody>
      </p:sp>
      <p:sp>
        <p:nvSpPr>
          <p:cNvPr id="33" name="Rounded Rectangle 32"/>
          <p:cNvSpPr/>
          <p:nvPr/>
        </p:nvSpPr>
        <p:spPr>
          <a:xfrm>
            <a:off x="4031851" y="5995157"/>
            <a:ext cx="1413163" cy="497579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Map(</a:t>
            </a:r>
            <a:r>
              <a:rPr lang="en-US" dirty="0" err="1" smtClean="0"/>
              <a:t>k,v</a:t>
            </a:r>
            <a:r>
              <a:rPr lang="en-US" dirty="0" smtClean="0"/>
              <a:t>)</a:t>
            </a:r>
          </a:p>
        </p:txBody>
      </p:sp>
      <p:cxnSp>
        <p:nvCxnSpPr>
          <p:cNvPr id="34" name="Straight Arrow Connector 33"/>
          <p:cNvCxnSpPr/>
          <p:nvPr/>
        </p:nvCxnSpPr>
        <p:spPr>
          <a:xfrm>
            <a:off x="4239670" y="4929096"/>
            <a:ext cx="0" cy="66624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5251052" y="4942159"/>
            <a:ext cx="0" cy="651205"/>
          </a:xfrm>
          <a:prstGeom prst="straightConnector1">
            <a:avLst/>
          </a:prstGeom>
          <a:ln w="1905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5260360" y="4947743"/>
            <a:ext cx="705834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dirty="0" smtClean="0"/>
              <a:t>Map </a:t>
            </a:r>
          </a:p>
          <a:p>
            <a:pPr>
              <a:lnSpc>
                <a:spcPct val="80000"/>
              </a:lnSpc>
            </a:pPr>
            <a:r>
              <a:rPr lang="en-US" dirty="0" smtClean="0"/>
              <a:t>Event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3338721" y="4952509"/>
            <a:ext cx="940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Register</a:t>
            </a:r>
          </a:p>
        </p:txBody>
      </p:sp>
      <p:cxnSp>
        <p:nvCxnSpPr>
          <p:cNvPr id="43" name="Straight Arrow Connector 42"/>
          <p:cNvCxnSpPr>
            <a:stCxn id="40" idx="2"/>
            <a:endCxn id="30" idx="0"/>
          </p:cNvCxnSpPr>
          <p:nvPr/>
        </p:nvCxnSpPr>
        <p:spPr>
          <a:xfrm>
            <a:off x="3380509" y="3025434"/>
            <a:ext cx="1357925" cy="62969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40" idx="2"/>
            <a:endCxn id="22" idx="0"/>
          </p:cNvCxnSpPr>
          <p:nvPr/>
        </p:nvCxnSpPr>
        <p:spPr>
          <a:xfrm flipH="1">
            <a:off x="2008020" y="3025434"/>
            <a:ext cx="1372489" cy="63681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>
            <a:off x="3572098" y="3021078"/>
            <a:ext cx="1357925" cy="629693"/>
          </a:xfrm>
          <a:prstGeom prst="straightConnector1">
            <a:avLst/>
          </a:prstGeom>
          <a:ln w="1905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 flipH="1">
            <a:off x="1833846" y="3021078"/>
            <a:ext cx="1372489" cy="636818"/>
          </a:xfrm>
          <a:prstGeom prst="straightConnector1">
            <a:avLst/>
          </a:prstGeom>
          <a:ln w="1905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2951705" y="3138587"/>
            <a:ext cx="940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Register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4284221" y="3125125"/>
            <a:ext cx="1386213" cy="313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mtClean="0"/>
              <a:t>Device </a:t>
            </a:r>
            <a:r>
              <a:rPr lang="en-US" dirty="0" smtClean="0"/>
              <a:t>Event</a:t>
            </a:r>
            <a:endParaRPr lang="en-US" dirty="0"/>
          </a:p>
        </p:txBody>
      </p:sp>
      <p:sp>
        <p:nvSpPr>
          <p:cNvPr id="59" name="TextBox 58"/>
          <p:cNvSpPr txBox="1"/>
          <p:nvPr/>
        </p:nvSpPr>
        <p:spPr>
          <a:xfrm>
            <a:off x="1356360" y="3133832"/>
            <a:ext cx="1135439" cy="313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dirty="0" smtClean="0"/>
              <a:t>Link Event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4834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60439" y="1306650"/>
            <a:ext cx="9247239" cy="752168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1297867" y="1306650"/>
            <a:ext cx="0" cy="752168"/>
          </a:xfrm>
          <a:prstGeom prst="line">
            <a:avLst/>
          </a:prstGeom>
          <a:ln w="19050">
            <a:solidFill>
              <a:srgbClr val="00B0F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2782538" y="1306650"/>
            <a:ext cx="0" cy="752168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9482602" y="1306650"/>
            <a:ext cx="2286616" cy="752168"/>
          </a:xfrm>
          <a:prstGeom prst="rect">
            <a:avLst/>
          </a:prstGeom>
          <a:solidFill>
            <a:srgbClr val="CFE7F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992506" y="510907"/>
            <a:ext cx="1361767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 smtClean="0"/>
              <a:t>MAC</a:t>
            </a:r>
          </a:p>
          <a:p>
            <a:pPr algn="ctr">
              <a:lnSpc>
                <a:spcPct val="80000"/>
              </a:lnSpc>
            </a:pPr>
            <a:r>
              <a:rPr lang="en-US" dirty="0" smtClean="0"/>
              <a:t>Header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9829825" y="1467291"/>
            <a:ext cx="160017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mr-IN" sz="2200" dirty="0" smtClean="0"/>
              <a:t>…</a:t>
            </a:r>
            <a:r>
              <a:rPr lang="en-US" sz="2200" dirty="0" smtClean="0"/>
              <a:t> Payload </a:t>
            </a:r>
            <a:r>
              <a:rPr lang="mr-IN" sz="2200" dirty="0" smtClean="0"/>
              <a:t>…</a:t>
            </a:r>
            <a:endParaRPr lang="en-US" sz="2200" dirty="0"/>
          </a:p>
        </p:txBody>
      </p:sp>
      <p:sp>
        <p:nvSpPr>
          <p:cNvPr id="11" name="TextBox 10"/>
          <p:cNvSpPr txBox="1"/>
          <p:nvPr/>
        </p:nvSpPr>
        <p:spPr>
          <a:xfrm>
            <a:off x="4338624" y="510907"/>
            <a:ext cx="1361767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 smtClean="0"/>
              <a:t>IP</a:t>
            </a:r>
          </a:p>
          <a:p>
            <a:pPr algn="ctr">
              <a:lnSpc>
                <a:spcPct val="80000"/>
              </a:lnSpc>
            </a:pPr>
            <a:r>
              <a:rPr lang="en-US" dirty="0" smtClean="0"/>
              <a:t>Header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7688444" y="510907"/>
            <a:ext cx="1361767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 smtClean="0"/>
              <a:t>TCP/UDP</a:t>
            </a:r>
          </a:p>
          <a:p>
            <a:pPr algn="ctr">
              <a:lnSpc>
                <a:spcPct val="80000"/>
              </a:lnSpc>
            </a:pPr>
            <a:r>
              <a:rPr lang="en-US" dirty="0" smtClean="0"/>
              <a:t>Header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1312479" y="1414969"/>
            <a:ext cx="710239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 err="1" smtClean="0"/>
              <a:t>Src</a:t>
            </a:r>
            <a:endParaRPr lang="en-US" dirty="0" smtClean="0"/>
          </a:p>
          <a:p>
            <a:pPr algn="ctr">
              <a:lnSpc>
                <a:spcPct val="80000"/>
              </a:lnSpc>
            </a:pPr>
            <a:r>
              <a:rPr lang="en-US" dirty="0" err="1" smtClean="0"/>
              <a:t>Addr</a:t>
            </a:r>
            <a:endParaRPr lang="en-US" dirty="0" smtClean="0"/>
          </a:p>
        </p:txBody>
      </p:sp>
      <p:sp>
        <p:nvSpPr>
          <p:cNvPr id="32" name="TextBox 31"/>
          <p:cNvSpPr txBox="1"/>
          <p:nvPr/>
        </p:nvSpPr>
        <p:spPr>
          <a:xfrm>
            <a:off x="587696" y="1414969"/>
            <a:ext cx="695492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 err="1" smtClean="0"/>
              <a:t>Dst</a:t>
            </a:r>
            <a:endParaRPr lang="en-US" dirty="0" smtClean="0"/>
          </a:p>
          <a:p>
            <a:pPr algn="ctr">
              <a:lnSpc>
                <a:spcPct val="80000"/>
              </a:lnSpc>
            </a:pPr>
            <a:r>
              <a:rPr lang="en-US" dirty="0" err="1" smtClean="0"/>
              <a:t>Addr</a:t>
            </a:r>
            <a:endParaRPr lang="en-US" dirty="0" smtClean="0"/>
          </a:p>
        </p:txBody>
      </p:sp>
      <p:sp>
        <p:nvSpPr>
          <p:cNvPr id="36" name="TextBox 35"/>
          <p:cNvSpPr txBox="1"/>
          <p:nvPr/>
        </p:nvSpPr>
        <p:spPr>
          <a:xfrm>
            <a:off x="2044555" y="1525768"/>
            <a:ext cx="725627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 smtClean="0"/>
              <a:t>Type</a:t>
            </a:r>
          </a:p>
        </p:txBody>
      </p:sp>
      <p:cxnSp>
        <p:nvCxnSpPr>
          <p:cNvPr id="40" name="Straight Connector 39"/>
          <p:cNvCxnSpPr/>
          <p:nvPr/>
        </p:nvCxnSpPr>
        <p:spPr>
          <a:xfrm>
            <a:off x="3529786" y="1306650"/>
            <a:ext cx="0" cy="752168"/>
          </a:xfrm>
          <a:prstGeom prst="line">
            <a:avLst/>
          </a:prstGeom>
          <a:ln w="19050">
            <a:solidFill>
              <a:srgbClr val="00B0F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4272116" y="1306650"/>
            <a:ext cx="0" cy="752168"/>
          </a:xfrm>
          <a:prstGeom prst="line">
            <a:avLst/>
          </a:prstGeom>
          <a:ln w="19050">
            <a:solidFill>
              <a:srgbClr val="00B0F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5029205" y="1306650"/>
            <a:ext cx="0" cy="752168"/>
          </a:xfrm>
          <a:prstGeom prst="line">
            <a:avLst/>
          </a:prstGeom>
          <a:ln w="19050">
            <a:solidFill>
              <a:srgbClr val="00B0F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5039041" y="1414969"/>
            <a:ext cx="710239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 err="1" smtClean="0"/>
              <a:t>Src</a:t>
            </a:r>
            <a:endParaRPr lang="en-US" dirty="0" smtClean="0"/>
          </a:p>
          <a:p>
            <a:pPr algn="ctr">
              <a:lnSpc>
                <a:spcPct val="80000"/>
              </a:lnSpc>
            </a:pPr>
            <a:r>
              <a:rPr lang="en-US" dirty="0" err="1" smtClean="0"/>
              <a:t>Addr</a:t>
            </a:r>
            <a:endParaRPr lang="en-US" dirty="0" smtClean="0"/>
          </a:p>
        </p:txBody>
      </p:sp>
      <p:sp>
        <p:nvSpPr>
          <p:cNvPr id="44" name="TextBox 43"/>
          <p:cNvSpPr txBox="1"/>
          <p:nvPr/>
        </p:nvSpPr>
        <p:spPr>
          <a:xfrm>
            <a:off x="5796412" y="1414969"/>
            <a:ext cx="695492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 err="1" smtClean="0"/>
              <a:t>Dst</a:t>
            </a:r>
            <a:endParaRPr lang="en-US" dirty="0" smtClean="0"/>
          </a:p>
          <a:p>
            <a:pPr algn="ctr">
              <a:lnSpc>
                <a:spcPct val="80000"/>
              </a:lnSpc>
            </a:pPr>
            <a:r>
              <a:rPr lang="en-US" dirty="0" err="1" smtClean="0"/>
              <a:t>Addr</a:t>
            </a:r>
            <a:endParaRPr lang="en-US" dirty="0" smtClean="0"/>
          </a:p>
        </p:txBody>
      </p:sp>
      <p:sp>
        <p:nvSpPr>
          <p:cNvPr id="45" name="TextBox 44"/>
          <p:cNvSpPr txBox="1"/>
          <p:nvPr/>
        </p:nvSpPr>
        <p:spPr>
          <a:xfrm>
            <a:off x="3542567" y="1525768"/>
            <a:ext cx="725627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 smtClean="0"/>
              <a:t>Proto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2824039" y="1525768"/>
            <a:ext cx="692967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mr-IN" smtClean="0"/>
              <a:t>…</a:t>
            </a:r>
            <a:endParaRPr lang="en-US" dirty="0" smtClean="0"/>
          </a:p>
        </p:txBody>
      </p:sp>
      <p:sp>
        <p:nvSpPr>
          <p:cNvPr id="47" name="TextBox 46"/>
          <p:cNvSpPr txBox="1"/>
          <p:nvPr/>
        </p:nvSpPr>
        <p:spPr>
          <a:xfrm>
            <a:off x="4303795" y="1525768"/>
            <a:ext cx="692967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mr-IN" smtClean="0"/>
              <a:t>…</a:t>
            </a:r>
            <a:endParaRPr lang="en-US" dirty="0" smtClean="0"/>
          </a:p>
        </p:txBody>
      </p:sp>
      <p:cxnSp>
        <p:nvCxnSpPr>
          <p:cNvPr id="48" name="Straight Connector 47"/>
          <p:cNvCxnSpPr/>
          <p:nvPr/>
        </p:nvCxnSpPr>
        <p:spPr>
          <a:xfrm>
            <a:off x="5771543" y="1306650"/>
            <a:ext cx="0" cy="752168"/>
          </a:xfrm>
          <a:prstGeom prst="line">
            <a:avLst/>
          </a:prstGeom>
          <a:ln w="19050">
            <a:solidFill>
              <a:srgbClr val="00B0F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7251301" y="1306650"/>
            <a:ext cx="0" cy="752168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2040203" y="1306650"/>
            <a:ext cx="0" cy="752168"/>
          </a:xfrm>
          <a:prstGeom prst="line">
            <a:avLst/>
          </a:prstGeom>
          <a:ln w="19050">
            <a:solidFill>
              <a:srgbClr val="00B0F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7993621" y="1306650"/>
            <a:ext cx="0" cy="752168"/>
          </a:xfrm>
          <a:prstGeom prst="line">
            <a:avLst/>
          </a:prstGeom>
          <a:ln w="19050">
            <a:solidFill>
              <a:srgbClr val="00B0F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8735951" y="1306650"/>
            <a:ext cx="0" cy="752168"/>
          </a:xfrm>
          <a:prstGeom prst="line">
            <a:avLst/>
          </a:prstGeom>
          <a:ln w="19050">
            <a:solidFill>
              <a:srgbClr val="00B0F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8762720" y="1525768"/>
            <a:ext cx="692967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mr-IN" smtClean="0"/>
              <a:t>…</a:t>
            </a:r>
            <a:endParaRPr lang="en-US" dirty="0" smtClean="0"/>
          </a:p>
        </p:txBody>
      </p:sp>
      <p:sp>
        <p:nvSpPr>
          <p:cNvPr id="54" name="TextBox 53"/>
          <p:cNvSpPr txBox="1"/>
          <p:nvPr/>
        </p:nvSpPr>
        <p:spPr>
          <a:xfrm>
            <a:off x="7270960" y="1414969"/>
            <a:ext cx="710239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 err="1" smtClean="0"/>
              <a:t>Src</a:t>
            </a:r>
            <a:endParaRPr lang="en-US" dirty="0" smtClean="0"/>
          </a:p>
          <a:p>
            <a:pPr algn="ctr">
              <a:lnSpc>
                <a:spcPct val="80000"/>
              </a:lnSpc>
            </a:pPr>
            <a:r>
              <a:rPr lang="en-US" dirty="0" smtClean="0"/>
              <a:t>Port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8013294" y="1414969"/>
            <a:ext cx="710239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 err="1" smtClean="0"/>
              <a:t>Dst</a:t>
            </a:r>
            <a:endParaRPr lang="en-US" dirty="0" smtClean="0"/>
          </a:p>
          <a:p>
            <a:pPr algn="ctr">
              <a:lnSpc>
                <a:spcPct val="80000"/>
              </a:lnSpc>
            </a:pPr>
            <a:r>
              <a:rPr lang="en-US" dirty="0" smtClean="0"/>
              <a:t>Port</a:t>
            </a:r>
          </a:p>
        </p:txBody>
      </p:sp>
      <p:cxnSp>
        <p:nvCxnSpPr>
          <p:cNvPr id="56" name="Straight Connector 55"/>
          <p:cNvCxnSpPr/>
          <p:nvPr/>
        </p:nvCxnSpPr>
        <p:spPr>
          <a:xfrm>
            <a:off x="6506652" y="1306650"/>
            <a:ext cx="0" cy="752168"/>
          </a:xfrm>
          <a:prstGeom prst="line">
            <a:avLst/>
          </a:prstGeom>
          <a:ln w="19050">
            <a:solidFill>
              <a:srgbClr val="00B0F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6535957" y="1525768"/>
            <a:ext cx="692967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mr-IN" smtClean="0"/>
              <a:t>…</a:t>
            </a:r>
            <a:endParaRPr lang="en-US" dirty="0" smtClean="0"/>
          </a:p>
        </p:txBody>
      </p:sp>
      <p:sp>
        <p:nvSpPr>
          <p:cNvPr id="58" name="Right Brace 57"/>
          <p:cNvSpPr/>
          <p:nvPr/>
        </p:nvSpPr>
        <p:spPr>
          <a:xfrm rot="16200000">
            <a:off x="1549399" y="29427"/>
            <a:ext cx="231822" cy="2209743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ight Brace 58"/>
          <p:cNvSpPr/>
          <p:nvPr/>
        </p:nvSpPr>
        <p:spPr>
          <a:xfrm rot="16200000">
            <a:off x="4907986" y="-1077565"/>
            <a:ext cx="224885" cy="442663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ight Brace 60"/>
          <p:cNvSpPr/>
          <p:nvPr/>
        </p:nvSpPr>
        <p:spPr>
          <a:xfrm rot="16200000">
            <a:off x="8250086" y="34344"/>
            <a:ext cx="231822" cy="2209743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7" name="Straight Connector 76"/>
          <p:cNvCxnSpPr/>
          <p:nvPr/>
        </p:nvCxnSpPr>
        <p:spPr>
          <a:xfrm flipH="1">
            <a:off x="650514" y="2066017"/>
            <a:ext cx="1389690" cy="1093595"/>
          </a:xfrm>
          <a:prstGeom prst="line">
            <a:avLst/>
          </a:prstGeom>
          <a:ln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2040203" y="2066017"/>
            <a:ext cx="1233964" cy="1070470"/>
          </a:xfrm>
          <a:prstGeom prst="line">
            <a:avLst/>
          </a:prstGeom>
          <a:ln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3" name="Group 92"/>
          <p:cNvGrpSpPr/>
          <p:nvPr/>
        </p:nvGrpSpPr>
        <p:grpSpPr>
          <a:xfrm>
            <a:off x="643365" y="3126658"/>
            <a:ext cx="2873641" cy="1587081"/>
            <a:chOff x="3529786" y="5279920"/>
            <a:chExt cx="2873641" cy="1587081"/>
          </a:xfrm>
        </p:grpSpPr>
        <p:sp>
          <p:nvSpPr>
            <p:cNvPr id="85" name="Rectangle 84"/>
            <p:cNvSpPr/>
            <p:nvPr/>
          </p:nvSpPr>
          <p:spPr>
            <a:xfrm>
              <a:off x="3529786" y="5289749"/>
              <a:ext cx="2630802" cy="752168"/>
            </a:xfrm>
            <a:prstGeom prst="rect">
              <a:avLst/>
            </a:prstGeom>
            <a:noFill/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6" name="Straight Connector 85"/>
            <p:cNvCxnSpPr/>
            <p:nvPr/>
          </p:nvCxnSpPr>
          <p:spPr>
            <a:xfrm>
              <a:off x="4918384" y="5289749"/>
              <a:ext cx="0" cy="752168"/>
            </a:xfrm>
            <a:prstGeom prst="line">
              <a:avLst/>
            </a:prstGeom>
            <a:ln w="19050">
              <a:solidFill>
                <a:srgbClr val="00B0F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/>
            <p:nvPr/>
          </p:nvCxnSpPr>
          <p:spPr>
            <a:xfrm>
              <a:off x="5296924" y="5279920"/>
              <a:ext cx="0" cy="752168"/>
            </a:xfrm>
            <a:prstGeom prst="line">
              <a:avLst/>
            </a:prstGeom>
            <a:ln w="19050">
              <a:solidFill>
                <a:srgbClr val="00B0F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TextBox 87"/>
            <p:cNvSpPr txBox="1"/>
            <p:nvPr/>
          </p:nvSpPr>
          <p:spPr>
            <a:xfrm>
              <a:off x="5041660" y="5529281"/>
              <a:ext cx="1361767" cy="3139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mtClean="0"/>
                <a:t>VLAN ID</a:t>
              </a:r>
              <a:endParaRPr lang="en-US" dirty="0"/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4613574" y="5523705"/>
              <a:ext cx="958632" cy="3195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mtClean="0"/>
                <a:t>Ctl</a:t>
              </a:r>
              <a:endParaRPr lang="en-US" dirty="0"/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3536936" y="5516066"/>
              <a:ext cx="1361767" cy="3139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dirty="0" smtClean="0"/>
                <a:t>Type</a:t>
              </a:r>
              <a:endParaRPr lang="en-US" dirty="0"/>
            </a:p>
          </p:txBody>
        </p:sp>
        <p:sp>
          <p:nvSpPr>
            <p:cNvPr id="91" name="Right Brace 90"/>
            <p:cNvSpPr/>
            <p:nvPr/>
          </p:nvSpPr>
          <p:spPr>
            <a:xfrm rot="5400000" flipV="1">
              <a:off x="4755257" y="4881893"/>
              <a:ext cx="187011" cy="2623655"/>
            </a:xfrm>
            <a:prstGeom prst="righ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3942733" y="6331470"/>
              <a:ext cx="1846146" cy="535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dirty="0" smtClean="0"/>
                <a:t>Optional</a:t>
              </a:r>
              <a:r>
                <a:rPr lang="en-US" dirty="0"/>
                <a:t> </a:t>
              </a:r>
              <a:r>
                <a:rPr lang="en-US" dirty="0" smtClean="0"/>
                <a:t>802.1Q VLAN Tag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971186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8" name="Straight Arrow Connector 67"/>
          <p:cNvCxnSpPr>
            <a:stCxn id="37" idx="0"/>
          </p:cNvCxnSpPr>
          <p:nvPr/>
        </p:nvCxnSpPr>
        <p:spPr>
          <a:xfrm>
            <a:off x="9864889" y="4897599"/>
            <a:ext cx="7720" cy="85724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>
            <a:stCxn id="5" idx="0"/>
          </p:cNvCxnSpPr>
          <p:nvPr/>
        </p:nvCxnSpPr>
        <p:spPr>
          <a:xfrm>
            <a:off x="2023252" y="4928905"/>
            <a:ext cx="10832" cy="82593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>
            <a:off x="7694704" y="4430777"/>
            <a:ext cx="0" cy="132406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>
            <a:off x="5908381" y="4443242"/>
            <a:ext cx="0" cy="132406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4" idx="0"/>
          </p:cNvCxnSpPr>
          <p:nvPr/>
        </p:nvCxnSpPr>
        <p:spPr>
          <a:xfrm>
            <a:off x="4086972" y="4443242"/>
            <a:ext cx="0" cy="132406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4" name="Picture 22">
            <a:extLst>
              <a:ext uri="{FF2B5EF4-FFF2-40B4-BE49-F238E27FC236}">
                <a16:creationId xmlns:a16="http://schemas.microsoft.com/office/drawing/2014/main" xmlns="" id="{16E85FEA-A04A-4E4D-A2F7-C0A62BD48DCD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31276" y="4270921"/>
            <a:ext cx="938259" cy="1218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xmlns="" id="{07C00C85-9C6A-F64D-AD44-9C4509DF0515}"/>
              </a:ext>
            </a:extLst>
          </p:cNvPr>
          <p:cNvSpPr/>
          <p:nvPr/>
        </p:nvSpPr>
        <p:spPr>
          <a:xfrm>
            <a:off x="1704753" y="4928905"/>
            <a:ext cx="636998" cy="3904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NIC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xmlns="" id="{93AC27F4-F4E8-8B45-A0DE-84EC8522D826}"/>
              </a:ext>
            </a:extLst>
          </p:cNvPr>
          <p:cNvCxnSpPr>
            <a:stCxn id="5" idx="3"/>
            <a:endCxn id="37" idx="1"/>
          </p:cNvCxnSpPr>
          <p:nvPr/>
        </p:nvCxnSpPr>
        <p:spPr>
          <a:xfrm flipV="1">
            <a:off x="2341751" y="5092808"/>
            <a:ext cx="7204639" cy="31306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42">
            <a:extLst>
              <a:ext uri="{FF2B5EF4-FFF2-40B4-BE49-F238E27FC236}">
                <a16:creationId xmlns:a16="http://schemas.microsoft.com/office/drawing/2014/main" xmlns="" id="{A2F61688-4572-3740-ABC6-290417F3E06F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6182" y="4759037"/>
            <a:ext cx="1318875" cy="7301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42">
            <a:extLst>
              <a:ext uri="{FF2B5EF4-FFF2-40B4-BE49-F238E27FC236}">
                <a16:creationId xmlns:a16="http://schemas.microsoft.com/office/drawing/2014/main" xmlns="" id="{EC5F8B3A-17D2-2645-B98E-C1614A7B3FE9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0049" y="4759037"/>
            <a:ext cx="1318875" cy="7301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42">
            <a:extLst>
              <a:ext uri="{FF2B5EF4-FFF2-40B4-BE49-F238E27FC236}">
                <a16:creationId xmlns:a16="http://schemas.microsoft.com/office/drawing/2014/main" xmlns="" id="{CAE6EE6C-6477-BC42-8548-8013D988A501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3916" y="4759037"/>
            <a:ext cx="1318875" cy="7301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22">
            <a:extLst>
              <a:ext uri="{FF2B5EF4-FFF2-40B4-BE49-F238E27FC236}">
                <a16:creationId xmlns:a16="http://schemas.microsoft.com/office/drawing/2014/main" xmlns="" id="{B11DED87-F96E-CC4A-9AC4-DB714124A299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8096" y="4270921"/>
            <a:ext cx="938259" cy="1218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xmlns="" id="{B0AF47DE-8EA6-E246-84E4-346BBB0173ED}"/>
              </a:ext>
            </a:extLst>
          </p:cNvPr>
          <p:cNvSpPr/>
          <p:nvPr/>
        </p:nvSpPr>
        <p:spPr>
          <a:xfrm>
            <a:off x="3427534" y="4443242"/>
            <a:ext cx="1318875" cy="376563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Switch OS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xmlns="" id="{BC8AF8C3-9169-8C4F-94D9-542C329B5C0C}"/>
              </a:ext>
            </a:extLst>
          </p:cNvPr>
          <p:cNvSpPr/>
          <p:nvPr/>
        </p:nvSpPr>
        <p:spPr>
          <a:xfrm>
            <a:off x="5231400" y="4443242"/>
            <a:ext cx="1318875" cy="376563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Switch OS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xmlns="" id="{46EDF753-AF87-EC49-BEEF-5FD8EE4C5E20}"/>
              </a:ext>
            </a:extLst>
          </p:cNvPr>
          <p:cNvSpPr/>
          <p:nvPr/>
        </p:nvSpPr>
        <p:spPr>
          <a:xfrm>
            <a:off x="7035266" y="4443242"/>
            <a:ext cx="1318875" cy="376563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Switch OS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xmlns="" id="{1BE451DA-8B70-8A41-BCB8-FE93348B9EA5}"/>
              </a:ext>
            </a:extLst>
          </p:cNvPr>
          <p:cNvSpPr/>
          <p:nvPr/>
        </p:nvSpPr>
        <p:spPr>
          <a:xfrm>
            <a:off x="1710798" y="4529351"/>
            <a:ext cx="630954" cy="3765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v</a:t>
            </a:r>
            <a:r>
              <a:rPr lang="en-US" dirty="0" err="1" smtClean="0">
                <a:solidFill>
                  <a:schemeClr val="bg1"/>
                </a:solidFill>
              </a:rPr>
              <a:t>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xmlns="" id="{8CB2083F-BEE2-8347-AC35-6722942141EC}"/>
              </a:ext>
            </a:extLst>
          </p:cNvPr>
          <p:cNvSpPr/>
          <p:nvPr/>
        </p:nvSpPr>
        <p:spPr>
          <a:xfrm>
            <a:off x="3696187" y="2264025"/>
            <a:ext cx="4385462" cy="651164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ea typeface="Symbol" charset="2"/>
                <a:cs typeface="Symbol" charset="2"/>
              </a:rPr>
              <a:t>Network OS</a:t>
            </a:r>
            <a:endParaRPr lang="en-US" sz="2400" dirty="0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xmlns="" id="{11444E56-9A3D-4C4D-AD88-C48789BBAFBD}"/>
              </a:ext>
            </a:extLst>
          </p:cNvPr>
          <p:cNvSpPr/>
          <p:nvPr/>
        </p:nvSpPr>
        <p:spPr>
          <a:xfrm>
            <a:off x="3696187" y="1574253"/>
            <a:ext cx="1025609" cy="592167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dirty="0"/>
              <a:t>Control App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xmlns="" id="{2EF8CD91-D793-084D-9A81-20168B8A9BB2}"/>
              </a:ext>
            </a:extLst>
          </p:cNvPr>
          <p:cNvSpPr/>
          <p:nvPr/>
        </p:nvSpPr>
        <p:spPr>
          <a:xfrm>
            <a:off x="4816139" y="1574253"/>
            <a:ext cx="1025609" cy="592167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dirty="0"/>
              <a:t>Control App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xmlns="" id="{97C9F6E1-44C3-644C-848D-C39D32AD560F}"/>
              </a:ext>
            </a:extLst>
          </p:cNvPr>
          <p:cNvSpPr/>
          <p:nvPr/>
        </p:nvSpPr>
        <p:spPr>
          <a:xfrm>
            <a:off x="5936091" y="1574253"/>
            <a:ext cx="1025609" cy="592167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dirty="0"/>
              <a:t>Control App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xmlns="" id="{E32D0669-7B7F-EF4D-8324-1037667343CF}"/>
              </a:ext>
            </a:extLst>
          </p:cNvPr>
          <p:cNvSpPr/>
          <p:nvPr/>
        </p:nvSpPr>
        <p:spPr>
          <a:xfrm>
            <a:off x="7056043" y="1574253"/>
            <a:ext cx="1025609" cy="592167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dirty="0"/>
              <a:t>Control App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xmlns="" id="{07C00C85-9C6A-F64D-AD44-9C4509DF0515}"/>
              </a:ext>
            </a:extLst>
          </p:cNvPr>
          <p:cNvSpPr/>
          <p:nvPr/>
        </p:nvSpPr>
        <p:spPr>
          <a:xfrm>
            <a:off x="9546390" y="4897599"/>
            <a:ext cx="636998" cy="390418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NIC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xmlns="" id="{1BE451DA-8B70-8A41-BCB8-FE93348B9EA5}"/>
              </a:ext>
            </a:extLst>
          </p:cNvPr>
          <p:cNvSpPr/>
          <p:nvPr/>
        </p:nvSpPr>
        <p:spPr>
          <a:xfrm>
            <a:off x="9552435" y="4498045"/>
            <a:ext cx="630954" cy="3765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v</a:t>
            </a:r>
            <a:r>
              <a:rPr lang="en-US" dirty="0" err="1" smtClean="0">
                <a:solidFill>
                  <a:schemeClr val="bg1"/>
                </a:solidFill>
              </a:rPr>
              <a:t>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1" name="Rectangle 180"/>
          <p:cNvSpPr/>
          <p:nvPr/>
        </p:nvSpPr>
        <p:spPr>
          <a:xfrm>
            <a:off x="1316829" y="3643743"/>
            <a:ext cx="471054" cy="47105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smtClean="0"/>
              <a:t>VM</a:t>
            </a:r>
            <a:endParaRPr lang="en-US" sz="1400"/>
          </a:p>
        </p:txBody>
      </p:sp>
      <p:cxnSp>
        <p:nvCxnSpPr>
          <p:cNvPr id="186" name="Straight Connector 185"/>
          <p:cNvCxnSpPr>
            <a:stCxn id="22" idx="0"/>
            <a:endCxn id="181" idx="2"/>
          </p:cNvCxnSpPr>
          <p:nvPr/>
        </p:nvCxnSpPr>
        <p:spPr>
          <a:xfrm flipH="1" flipV="1">
            <a:off x="1552356" y="4114800"/>
            <a:ext cx="473919" cy="41455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87" name="Rectangle 186"/>
          <p:cNvSpPr/>
          <p:nvPr/>
        </p:nvSpPr>
        <p:spPr>
          <a:xfrm>
            <a:off x="2258621" y="3643745"/>
            <a:ext cx="471054" cy="47105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smtClean="0"/>
              <a:t>VM</a:t>
            </a:r>
            <a:endParaRPr lang="en-US" sz="1400"/>
          </a:p>
        </p:txBody>
      </p:sp>
      <p:cxnSp>
        <p:nvCxnSpPr>
          <p:cNvPr id="192" name="Straight Connector 191"/>
          <p:cNvCxnSpPr>
            <a:stCxn id="22" idx="0"/>
            <a:endCxn id="187" idx="2"/>
          </p:cNvCxnSpPr>
          <p:nvPr/>
        </p:nvCxnSpPr>
        <p:spPr>
          <a:xfrm flipV="1">
            <a:off x="2026275" y="4114800"/>
            <a:ext cx="467873" cy="41455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93" name="Rectangle 192"/>
          <p:cNvSpPr/>
          <p:nvPr/>
        </p:nvSpPr>
        <p:spPr>
          <a:xfrm>
            <a:off x="9158466" y="3643743"/>
            <a:ext cx="471054" cy="47105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smtClean="0"/>
              <a:t>VM</a:t>
            </a:r>
            <a:endParaRPr lang="en-US" sz="1400"/>
          </a:p>
        </p:txBody>
      </p:sp>
      <p:sp>
        <p:nvSpPr>
          <p:cNvPr id="194" name="Rectangle 193"/>
          <p:cNvSpPr/>
          <p:nvPr/>
        </p:nvSpPr>
        <p:spPr>
          <a:xfrm>
            <a:off x="10100258" y="3643743"/>
            <a:ext cx="471054" cy="47105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smtClean="0"/>
              <a:t>VM</a:t>
            </a:r>
            <a:endParaRPr lang="en-US" sz="1400"/>
          </a:p>
        </p:txBody>
      </p:sp>
      <p:cxnSp>
        <p:nvCxnSpPr>
          <p:cNvPr id="196" name="Straight Connector 195"/>
          <p:cNvCxnSpPr>
            <a:stCxn id="38" idx="0"/>
            <a:endCxn id="193" idx="2"/>
          </p:cNvCxnSpPr>
          <p:nvPr/>
        </p:nvCxnSpPr>
        <p:spPr>
          <a:xfrm flipH="1" flipV="1">
            <a:off x="9393993" y="4114800"/>
            <a:ext cx="473919" cy="38324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Connector 197"/>
          <p:cNvCxnSpPr>
            <a:stCxn id="38" idx="0"/>
            <a:endCxn id="194" idx="2"/>
          </p:cNvCxnSpPr>
          <p:nvPr/>
        </p:nvCxnSpPr>
        <p:spPr>
          <a:xfrm flipV="1">
            <a:off x="9867912" y="4114798"/>
            <a:ext cx="467873" cy="38324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Arrow Connector 199"/>
          <p:cNvCxnSpPr>
            <a:stCxn id="24" idx="2"/>
            <a:endCxn id="22" idx="3"/>
          </p:cNvCxnSpPr>
          <p:nvPr/>
        </p:nvCxnSpPr>
        <p:spPr>
          <a:xfrm flipH="1">
            <a:off x="2341752" y="2915189"/>
            <a:ext cx="3547166" cy="1802444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Arrow Connector 201"/>
          <p:cNvCxnSpPr>
            <a:stCxn id="24" idx="2"/>
            <a:endCxn id="14" idx="0"/>
          </p:cNvCxnSpPr>
          <p:nvPr/>
        </p:nvCxnSpPr>
        <p:spPr>
          <a:xfrm flipH="1">
            <a:off x="4086972" y="2915189"/>
            <a:ext cx="1801946" cy="1528053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Arrow Connector 205"/>
          <p:cNvCxnSpPr>
            <a:stCxn id="24" idx="2"/>
            <a:endCxn id="15" idx="0"/>
          </p:cNvCxnSpPr>
          <p:nvPr/>
        </p:nvCxnSpPr>
        <p:spPr>
          <a:xfrm>
            <a:off x="5888918" y="2915189"/>
            <a:ext cx="1920" cy="1528053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Arrow Connector 207"/>
          <p:cNvCxnSpPr>
            <a:stCxn id="24" idx="2"/>
            <a:endCxn id="16" idx="0"/>
          </p:cNvCxnSpPr>
          <p:nvPr/>
        </p:nvCxnSpPr>
        <p:spPr>
          <a:xfrm>
            <a:off x="5888918" y="2915189"/>
            <a:ext cx="1805786" cy="1528053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Arrow Connector 209"/>
          <p:cNvCxnSpPr>
            <a:stCxn id="24" idx="2"/>
            <a:endCxn id="38" idx="1"/>
          </p:cNvCxnSpPr>
          <p:nvPr/>
        </p:nvCxnSpPr>
        <p:spPr>
          <a:xfrm>
            <a:off x="5888918" y="2915189"/>
            <a:ext cx="3663517" cy="1771138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" name="TextBox 211"/>
          <p:cNvSpPr txBox="1"/>
          <p:nvPr/>
        </p:nvSpPr>
        <p:spPr>
          <a:xfrm>
            <a:off x="1010406" y="5397972"/>
            <a:ext cx="1023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mtClean="0"/>
              <a:t>End Host</a:t>
            </a:r>
            <a:endParaRPr lang="en-US"/>
          </a:p>
        </p:txBody>
      </p:sp>
      <p:sp>
        <p:nvSpPr>
          <p:cNvPr id="213" name="TextBox 212"/>
          <p:cNvSpPr txBox="1"/>
          <p:nvPr/>
        </p:nvSpPr>
        <p:spPr>
          <a:xfrm>
            <a:off x="9864889" y="5397972"/>
            <a:ext cx="1023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End Host</a:t>
            </a:r>
            <a:endParaRPr lang="en-US" dirty="0"/>
          </a:p>
        </p:txBody>
      </p:sp>
      <p:sp>
        <p:nvSpPr>
          <p:cNvPr id="214" name="TextBox 213"/>
          <p:cNvSpPr txBox="1"/>
          <p:nvPr/>
        </p:nvSpPr>
        <p:spPr>
          <a:xfrm>
            <a:off x="1852663" y="3699158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215" name="TextBox 214"/>
          <p:cNvSpPr txBox="1"/>
          <p:nvPr/>
        </p:nvSpPr>
        <p:spPr>
          <a:xfrm>
            <a:off x="9694328" y="3699170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2" name="Rounded Rectangle 1"/>
          <p:cNvSpPr/>
          <p:nvPr/>
        </p:nvSpPr>
        <p:spPr>
          <a:xfrm>
            <a:off x="1552356" y="5767304"/>
            <a:ext cx="10431826" cy="59193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Fine-grain, In-band Measurement</a:t>
            </a:r>
            <a:endParaRPr lang="en-US" dirty="0"/>
          </a:p>
        </p:txBody>
      </p:sp>
      <p:sp>
        <p:nvSpPr>
          <p:cNvPr id="3" name="Rounded Rectangle 2"/>
          <p:cNvSpPr/>
          <p:nvPr/>
        </p:nvSpPr>
        <p:spPr>
          <a:xfrm>
            <a:off x="10571313" y="1574254"/>
            <a:ext cx="1412870" cy="1340936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Generation</a:t>
            </a:r>
          </a:p>
          <a:p>
            <a:pPr algn="ctr"/>
            <a:r>
              <a:rPr lang="en-US" dirty="0" smtClean="0"/>
              <a:t>&amp;</a:t>
            </a:r>
          </a:p>
          <a:p>
            <a:pPr algn="ctr"/>
            <a:r>
              <a:rPr lang="en-US" dirty="0" smtClean="0"/>
              <a:t>Analysis</a:t>
            </a:r>
            <a:endParaRPr lang="en-US" dirty="0"/>
          </a:p>
        </p:txBody>
      </p:sp>
      <p:cxnSp>
        <p:nvCxnSpPr>
          <p:cNvPr id="8" name="Straight Arrow Connector 7"/>
          <p:cNvCxnSpPr>
            <a:stCxn id="3" idx="1"/>
          </p:cNvCxnSpPr>
          <p:nvPr/>
        </p:nvCxnSpPr>
        <p:spPr>
          <a:xfrm flipH="1" flipV="1">
            <a:off x="8757701" y="1574252"/>
            <a:ext cx="1813612" cy="67047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3" idx="1"/>
          </p:cNvCxnSpPr>
          <p:nvPr/>
        </p:nvCxnSpPr>
        <p:spPr>
          <a:xfrm flipH="1">
            <a:off x="8757701" y="2244722"/>
            <a:ext cx="1813612" cy="67046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3" idx="1"/>
          </p:cNvCxnSpPr>
          <p:nvPr/>
        </p:nvCxnSpPr>
        <p:spPr>
          <a:xfrm flipH="1" flipV="1">
            <a:off x="8757701" y="2244721"/>
            <a:ext cx="1813612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3" idx="2"/>
          </p:cNvCxnSpPr>
          <p:nvPr/>
        </p:nvCxnSpPr>
        <p:spPr>
          <a:xfrm>
            <a:off x="11277748" y="2915190"/>
            <a:ext cx="13707" cy="2852114"/>
          </a:xfrm>
          <a:prstGeom prst="straightConnector1">
            <a:avLst/>
          </a:prstGeom>
          <a:ln w="57150">
            <a:headEnd type="triangl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 rot="1200000">
            <a:off x="8976027" y="1544081"/>
            <a:ext cx="8984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Contract</a:t>
            </a:r>
            <a:endParaRPr lang="en-US" sz="1600" dirty="0"/>
          </a:p>
        </p:txBody>
      </p:sp>
      <p:sp>
        <p:nvSpPr>
          <p:cNvPr id="72" name="TextBox 71"/>
          <p:cNvSpPr txBox="1"/>
          <p:nvPr/>
        </p:nvSpPr>
        <p:spPr>
          <a:xfrm>
            <a:off x="9024502" y="1974265"/>
            <a:ext cx="8015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Control</a:t>
            </a:r>
            <a:endParaRPr lang="en-US" sz="1600" dirty="0"/>
          </a:p>
        </p:txBody>
      </p:sp>
      <p:sp>
        <p:nvSpPr>
          <p:cNvPr id="73" name="TextBox 72"/>
          <p:cNvSpPr txBox="1"/>
          <p:nvPr/>
        </p:nvSpPr>
        <p:spPr>
          <a:xfrm rot="-1260000">
            <a:off x="8908668" y="2377662"/>
            <a:ext cx="10331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smtClean="0"/>
              <a:t>Dataplane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682174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traight Connector 19"/>
          <p:cNvCxnSpPr/>
          <p:nvPr/>
        </p:nvCxnSpPr>
        <p:spPr>
          <a:xfrm flipH="1">
            <a:off x="5119249" y="1889227"/>
            <a:ext cx="872039" cy="9137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19" idx="2"/>
            <a:endCxn id="17" idx="0"/>
          </p:cNvCxnSpPr>
          <p:nvPr/>
        </p:nvCxnSpPr>
        <p:spPr>
          <a:xfrm flipH="1">
            <a:off x="6198906" y="1895471"/>
            <a:ext cx="56419" cy="11291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5493773" y="1885758"/>
            <a:ext cx="2338281" cy="9199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>
            <a:off x="6309741" y="1777893"/>
            <a:ext cx="1774107" cy="12977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8430734" y="1895470"/>
            <a:ext cx="1138608" cy="8936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endCxn id="15" idx="0"/>
          </p:cNvCxnSpPr>
          <p:nvPr/>
        </p:nvCxnSpPr>
        <p:spPr>
          <a:xfrm>
            <a:off x="8256300" y="1895462"/>
            <a:ext cx="19925" cy="11291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6640707" y="1872896"/>
            <a:ext cx="2630515" cy="9161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6482123" y="1872891"/>
            <a:ext cx="1539656" cy="11620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ounded Rectangle 47"/>
          <p:cNvSpPr/>
          <p:nvPr/>
        </p:nvSpPr>
        <p:spPr>
          <a:xfrm>
            <a:off x="6122707" y="3929971"/>
            <a:ext cx="1149927" cy="443339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Server</a:t>
            </a:r>
            <a:endParaRPr lang="en-US" dirty="0"/>
          </a:p>
        </p:txBody>
      </p:sp>
      <p:sp>
        <p:nvSpPr>
          <p:cNvPr id="49" name="Rounded Rectangle 48"/>
          <p:cNvSpPr/>
          <p:nvPr/>
        </p:nvSpPr>
        <p:spPr>
          <a:xfrm>
            <a:off x="6122707" y="4444786"/>
            <a:ext cx="1149927" cy="443339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Server</a:t>
            </a:r>
            <a:endParaRPr lang="en-US" dirty="0"/>
          </a:p>
        </p:txBody>
      </p:sp>
      <p:cxnSp>
        <p:nvCxnSpPr>
          <p:cNvPr id="51" name="Elbow Connector 50"/>
          <p:cNvCxnSpPr>
            <a:stCxn id="48" idx="1"/>
          </p:cNvCxnSpPr>
          <p:nvPr/>
        </p:nvCxnSpPr>
        <p:spPr>
          <a:xfrm rot="10800000">
            <a:off x="5928989" y="3485185"/>
            <a:ext cx="193718" cy="66645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Elbow Connector 52"/>
          <p:cNvCxnSpPr>
            <a:stCxn id="49" idx="1"/>
          </p:cNvCxnSpPr>
          <p:nvPr/>
        </p:nvCxnSpPr>
        <p:spPr>
          <a:xfrm rot="10800000">
            <a:off x="5818909" y="3467954"/>
            <a:ext cx="303799" cy="119850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Elbow Connector 54"/>
          <p:cNvCxnSpPr>
            <a:stCxn id="14" idx="2"/>
          </p:cNvCxnSpPr>
          <p:nvPr/>
        </p:nvCxnSpPr>
        <p:spPr>
          <a:xfrm rot="16200000" flipH="1">
            <a:off x="5290631" y="3199597"/>
            <a:ext cx="785388" cy="87876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Elbow Connector 55"/>
          <p:cNvCxnSpPr/>
          <p:nvPr/>
        </p:nvCxnSpPr>
        <p:spPr>
          <a:xfrm rot="16200000" flipH="1">
            <a:off x="4939322" y="3360907"/>
            <a:ext cx="1298006" cy="1068762"/>
          </a:xfrm>
          <a:prstGeom prst="bentConnector3">
            <a:avLst>
              <a:gd name="adj1" fmla="val 9909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Can 58"/>
          <p:cNvSpPr/>
          <p:nvPr/>
        </p:nvSpPr>
        <p:spPr>
          <a:xfrm>
            <a:off x="8888150" y="5028054"/>
            <a:ext cx="683012" cy="391067"/>
          </a:xfrm>
          <a:prstGeom prst="can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71" name="Can 70"/>
          <p:cNvSpPr/>
          <p:nvPr/>
        </p:nvSpPr>
        <p:spPr>
          <a:xfrm>
            <a:off x="7934718" y="5396555"/>
            <a:ext cx="683012" cy="391067"/>
          </a:xfrm>
          <a:prstGeom prst="can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72" name="TextBox 71"/>
          <p:cNvSpPr txBox="1"/>
          <p:nvPr/>
        </p:nvSpPr>
        <p:spPr>
          <a:xfrm>
            <a:off x="8795915" y="5484436"/>
            <a:ext cx="867481" cy="4862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600" dirty="0" smtClean="0"/>
              <a:t>External</a:t>
            </a:r>
          </a:p>
          <a:p>
            <a:pPr algn="ctr">
              <a:lnSpc>
                <a:spcPct val="80000"/>
              </a:lnSpc>
            </a:pPr>
            <a:r>
              <a:rPr lang="en-US" sz="1600" dirty="0" smtClean="0"/>
              <a:t>Routers</a:t>
            </a:r>
            <a:endParaRPr lang="en-US" sz="1600" dirty="0"/>
          </a:p>
        </p:txBody>
      </p:sp>
      <p:cxnSp>
        <p:nvCxnSpPr>
          <p:cNvPr id="74" name="Straight Connector 73"/>
          <p:cNvCxnSpPr>
            <a:stCxn id="15" idx="2"/>
            <a:endCxn id="59" idx="1"/>
          </p:cNvCxnSpPr>
          <p:nvPr/>
        </p:nvCxnSpPr>
        <p:spPr>
          <a:xfrm>
            <a:off x="8276225" y="3467954"/>
            <a:ext cx="953431" cy="15601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>
            <a:stCxn id="16" idx="2"/>
            <a:endCxn id="71" idx="1"/>
          </p:cNvCxnSpPr>
          <p:nvPr/>
        </p:nvCxnSpPr>
        <p:spPr>
          <a:xfrm flipH="1">
            <a:off x="8276224" y="3232428"/>
            <a:ext cx="953433" cy="21641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>
            <a:stCxn id="16" idx="2"/>
            <a:endCxn id="59" idx="1"/>
          </p:cNvCxnSpPr>
          <p:nvPr/>
        </p:nvCxnSpPr>
        <p:spPr>
          <a:xfrm flipH="1">
            <a:off x="9229656" y="3232428"/>
            <a:ext cx="1" cy="17956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>
            <a:stCxn id="15" idx="2"/>
            <a:endCxn id="71" idx="1"/>
          </p:cNvCxnSpPr>
          <p:nvPr/>
        </p:nvCxnSpPr>
        <p:spPr>
          <a:xfrm flipH="1">
            <a:off x="8276224" y="3467954"/>
            <a:ext cx="1" cy="19286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 flipH="1">
            <a:off x="5041174" y="1889231"/>
            <a:ext cx="894689" cy="9469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 flipV="1">
            <a:off x="5434102" y="1867606"/>
            <a:ext cx="2338281" cy="9283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 flipH="1">
            <a:off x="6143481" y="1895466"/>
            <a:ext cx="56419" cy="11291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 flipH="1">
            <a:off x="6439498" y="1736480"/>
            <a:ext cx="1769956" cy="12984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>
            <a:off x="6539826" y="1876052"/>
            <a:ext cx="2875395" cy="10193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>
            <a:off x="8520549" y="1895465"/>
            <a:ext cx="1138608" cy="8936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/>
          <p:nvPr/>
        </p:nvCxnSpPr>
        <p:spPr>
          <a:xfrm>
            <a:off x="8307680" y="1898939"/>
            <a:ext cx="23960" cy="11395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ounded Rectangle 22"/>
          <p:cNvSpPr/>
          <p:nvPr/>
        </p:nvSpPr>
        <p:spPr>
          <a:xfrm>
            <a:off x="7516085" y="1452131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Spine 2</a:t>
            </a:r>
            <a:endParaRPr lang="en-US" dirty="0"/>
          </a:p>
        </p:txBody>
      </p:sp>
      <p:sp>
        <p:nvSpPr>
          <p:cNvPr id="16" name="Rounded Rectangle 15"/>
          <p:cNvSpPr/>
          <p:nvPr/>
        </p:nvSpPr>
        <p:spPr>
          <a:xfrm>
            <a:off x="8654693" y="2789089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Leaf 3</a:t>
            </a:r>
            <a:endParaRPr lang="en-US" dirty="0"/>
          </a:p>
        </p:txBody>
      </p:sp>
      <p:sp>
        <p:nvSpPr>
          <p:cNvPr id="14" name="Rounded Rectangle 13"/>
          <p:cNvSpPr/>
          <p:nvPr/>
        </p:nvSpPr>
        <p:spPr>
          <a:xfrm>
            <a:off x="4668979" y="2802946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Leaf 1</a:t>
            </a:r>
            <a:endParaRPr lang="en-US" dirty="0"/>
          </a:p>
        </p:txBody>
      </p:sp>
      <p:sp>
        <p:nvSpPr>
          <p:cNvPr id="17" name="Rounded Rectangle 16"/>
          <p:cNvSpPr/>
          <p:nvPr/>
        </p:nvSpPr>
        <p:spPr>
          <a:xfrm>
            <a:off x="5623942" y="3024615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Leaf 2</a:t>
            </a:r>
            <a:endParaRPr lang="en-US" dirty="0"/>
          </a:p>
        </p:txBody>
      </p:sp>
      <p:sp>
        <p:nvSpPr>
          <p:cNvPr id="19" name="Rounded Rectangle 18"/>
          <p:cNvSpPr/>
          <p:nvPr/>
        </p:nvSpPr>
        <p:spPr>
          <a:xfrm>
            <a:off x="5680361" y="1452132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Spine 1</a:t>
            </a:r>
            <a:endParaRPr lang="en-US" dirty="0"/>
          </a:p>
        </p:txBody>
      </p:sp>
      <p:cxnSp>
        <p:nvCxnSpPr>
          <p:cNvPr id="131" name="Straight Connector 130"/>
          <p:cNvCxnSpPr/>
          <p:nvPr/>
        </p:nvCxnSpPr>
        <p:spPr>
          <a:xfrm>
            <a:off x="6450598" y="1899171"/>
            <a:ext cx="1539656" cy="11620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ounded Rectangle 14"/>
          <p:cNvSpPr/>
          <p:nvPr/>
        </p:nvSpPr>
        <p:spPr>
          <a:xfrm>
            <a:off x="7701261" y="3024615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Leaf 4</a:t>
            </a:r>
            <a:endParaRPr lang="en-US" dirty="0"/>
          </a:p>
        </p:txBody>
      </p:sp>
      <p:sp>
        <p:nvSpPr>
          <p:cNvPr id="132" name="Oval 131"/>
          <p:cNvSpPr/>
          <p:nvPr/>
        </p:nvSpPr>
        <p:spPr>
          <a:xfrm>
            <a:off x="8499563" y="1987870"/>
            <a:ext cx="349398" cy="14312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Oval 133"/>
          <p:cNvSpPr/>
          <p:nvPr/>
        </p:nvSpPr>
        <p:spPr>
          <a:xfrm>
            <a:off x="8529346" y="2579689"/>
            <a:ext cx="1082131" cy="1536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Oval 134"/>
          <p:cNvSpPr/>
          <p:nvPr/>
        </p:nvSpPr>
        <p:spPr>
          <a:xfrm>
            <a:off x="7568337" y="2771278"/>
            <a:ext cx="928443" cy="18564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Oval 135"/>
          <p:cNvSpPr/>
          <p:nvPr/>
        </p:nvSpPr>
        <p:spPr>
          <a:xfrm>
            <a:off x="5635376" y="1988456"/>
            <a:ext cx="322622" cy="12593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Oval 136"/>
          <p:cNvSpPr/>
          <p:nvPr/>
        </p:nvSpPr>
        <p:spPr>
          <a:xfrm>
            <a:off x="5983601" y="2767301"/>
            <a:ext cx="928443" cy="18564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Oval 137"/>
          <p:cNvSpPr/>
          <p:nvPr/>
        </p:nvSpPr>
        <p:spPr>
          <a:xfrm>
            <a:off x="5024442" y="2578429"/>
            <a:ext cx="1082131" cy="1536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Oval 138"/>
          <p:cNvSpPr/>
          <p:nvPr/>
        </p:nvSpPr>
        <p:spPr>
          <a:xfrm>
            <a:off x="5937595" y="4472631"/>
            <a:ext cx="138546" cy="2419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Oval 139"/>
          <p:cNvSpPr/>
          <p:nvPr/>
        </p:nvSpPr>
        <p:spPr>
          <a:xfrm>
            <a:off x="5959365" y="3971887"/>
            <a:ext cx="138546" cy="2419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TextBox 141"/>
          <p:cNvSpPr txBox="1"/>
          <p:nvPr/>
        </p:nvSpPr>
        <p:spPr>
          <a:xfrm>
            <a:off x="4395179" y="1808946"/>
            <a:ext cx="786497" cy="4862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600" dirty="0" smtClean="0"/>
              <a:t>ECMP</a:t>
            </a:r>
          </a:p>
          <a:p>
            <a:pPr algn="ctr">
              <a:lnSpc>
                <a:spcPct val="80000"/>
              </a:lnSpc>
            </a:pPr>
            <a:r>
              <a:rPr lang="en-US" sz="1600" dirty="0" smtClean="0"/>
              <a:t>Groups</a:t>
            </a:r>
            <a:endParaRPr lang="en-US" sz="1600" dirty="0"/>
          </a:p>
        </p:txBody>
      </p:sp>
      <p:cxnSp>
        <p:nvCxnSpPr>
          <p:cNvPr id="144" name="Straight Arrow Connector 143"/>
          <p:cNvCxnSpPr>
            <a:stCxn id="142" idx="3"/>
            <a:endCxn id="136" idx="2"/>
          </p:cNvCxnSpPr>
          <p:nvPr/>
        </p:nvCxnSpPr>
        <p:spPr>
          <a:xfrm flipV="1">
            <a:off x="5181676" y="2051425"/>
            <a:ext cx="453700" cy="665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6" name="Straight Arrow Connector 145"/>
          <p:cNvCxnSpPr>
            <a:stCxn id="142" idx="3"/>
            <a:endCxn id="138" idx="1"/>
          </p:cNvCxnSpPr>
          <p:nvPr/>
        </p:nvCxnSpPr>
        <p:spPr>
          <a:xfrm>
            <a:off x="5181676" y="2052090"/>
            <a:ext cx="1240" cy="548842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Oval 150"/>
          <p:cNvSpPr/>
          <p:nvPr/>
        </p:nvSpPr>
        <p:spPr>
          <a:xfrm>
            <a:off x="8122659" y="2039554"/>
            <a:ext cx="334201" cy="13297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Oval 151"/>
          <p:cNvSpPr/>
          <p:nvPr/>
        </p:nvSpPr>
        <p:spPr>
          <a:xfrm>
            <a:off x="7502105" y="2044476"/>
            <a:ext cx="312903" cy="11834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Oval 152"/>
          <p:cNvSpPr/>
          <p:nvPr/>
        </p:nvSpPr>
        <p:spPr>
          <a:xfrm>
            <a:off x="7352979" y="1936882"/>
            <a:ext cx="315969" cy="9672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Oval 153"/>
          <p:cNvSpPr/>
          <p:nvPr/>
        </p:nvSpPr>
        <p:spPr>
          <a:xfrm>
            <a:off x="6851206" y="1943757"/>
            <a:ext cx="334201" cy="13297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Oval 154"/>
          <p:cNvSpPr/>
          <p:nvPr/>
        </p:nvSpPr>
        <p:spPr>
          <a:xfrm>
            <a:off x="6611719" y="2070031"/>
            <a:ext cx="334201" cy="13297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Oval 155"/>
          <p:cNvSpPr/>
          <p:nvPr/>
        </p:nvSpPr>
        <p:spPr>
          <a:xfrm>
            <a:off x="6050015" y="2030842"/>
            <a:ext cx="334201" cy="13297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TextBox 158"/>
          <p:cNvSpPr txBox="1"/>
          <p:nvPr/>
        </p:nvSpPr>
        <p:spPr>
          <a:xfrm>
            <a:off x="6044795" y="4955821"/>
            <a:ext cx="1236236" cy="4862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600" dirty="0" smtClean="0"/>
              <a:t>Dual-Homed</a:t>
            </a:r>
          </a:p>
          <a:p>
            <a:pPr algn="ctr">
              <a:lnSpc>
                <a:spcPct val="80000"/>
              </a:lnSpc>
            </a:pPr>
            <a:r>
              <a:rPr lang="en-US" sz="1600" dirty="0" smtClean="0"/>
              <a:t>Servers</a:t>
            </a:r>
            <a:endParaRPr lang="en-US" sz="1600" dirty="0"/>
          </a:p>
        </p:txBody>
      </p:sp>
      <p:sp>
        <p:nvSpPr>
          <p:cNvPr id="160" name="TextBox 159"/>
          <p:cNvSpPr txBox="1"/>
          <p:nvPr/>
        </p:nvSpPr>
        <p:spPr>
          <a:xfrm>
            <a:off x="4506333" y="5028054"/>
            <a:ext cx="1353256" cy="4862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600" dirty="0" smtClean="0"/>
              <a:t>Linux Bonding</a:t>
            </a:r>
          </a:p>
          <a:p>
            <a:pPr algn="ctr">
              <a:lnSpc>
                <a:spcPct val="80000"/>
              </a:lnSpc>
            </a:pPr>
            <a:r>
              <a:rPr lang="en-US" sz="1600" dirty="0" smtClean="0"/>
              <a:t>Active-Active</a:t>
            </a:r>
            <a:endParaRPr lang="en-US" sz="1600" dirty="0"/>
          </a:p>
        </p:txBody>
      </p:sp>
      <p:cxnSp>
        <p:nvCxnSpPr>
          <p:cNvPr id="162" name="Straight Arrow Connector 161"/>
          <p:cNvCxnSpPr>
            <a:stCxn id="160" idx="0"/>
            <a:endCxn id="140" idx="3"/>
          </p:cNvCxnSpPr>
          <p:nvPr/>
        </p:nvCxnSpPr>
        <p:spPr>
          <a:xfrm flipV="1">
            <a:off x="5182961" y="4178409"/>
            <a:ext cx="796694" cy="849645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Arrow Connector 163"/>
          <p:cNvCxnSpPr>
            <a:stCxn id="160" idx="0"/>
            <a:endCxn id="139" idx="2"/>
          </p:cNvCxnSpPr>
          <p:nvPr/>
        </p:nvCxnSpPr>
        <p:spPr>
          <a:xfrm flipV="1">
            <a:off x="5182961" y="4593609"/>
            <a:ext cx="754634" cy="434445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TextBox 164"/>
          <p:cNvSpPr txBox="1"/>
          <p:nvPr/>
        </p:nvSpPr>
        <p:spPr>
          <a:xfrm>
            <a:off x="6686084" y="3070528"/>
            <a:ext cx="1117165" cy="6832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600" dirty="0" smtClean="0"/>
              <a:t>Paired</a:t>
            </a:r>
          </a:p>
          <a:p>
            <a:pPr algn="ctr">
              <a:lnSpc>
                <a:spcPct val="80000"/>
              </a:lnSpc>
            </a:pPr>
            <a:r>
              <a:rPr lang="en-US" sz="1600" dirty="0" smtClean="0"/>
              <a:t>Leaves</a:t>
            </a:r>
          </a:p>
          <a:p>
            <a:pPr algn="ctr">
              <a:lnSpc>
                <a:spcPct val="80000"/>
              </a:lnSpc>
            </a:pPr>
            <a:r>
              <a:rPr lang="en-US" sz="1600" dirty="0" smtClean="0"/>
              <a:t>(Dual </a:t>
            </a:r>
            <a:r>
              <a:rPr lang="en-US" sz="1600" dirty="0" err="1" smtClean="0"/>
              <a:t>ToRs</a:t>
            </a:r>
            <a:r>
              <a:rPr lang="en-US" sz="1600" dirty="0" smtClean="0"/>
              <a:t>)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378930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972492" y="3457304"/>
            <a:ext cx="1789611" cy="107115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Match: </a:t>
            </a:r>
          </a:p>
          <a:p>
            <a:pPr algn="ctr"/>
            <a:r>
              <a:rPr lang="en-US" dirty="0" smtClean="0"/>
              <a:t>DST_IP  = 10.0.2.0/24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795555" y="3457304"/>
            <a:ext cx="1789612" cy="107115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Match: </a:t>
            </a:r>
          </a:p>
          <a:p>
            <a:pPr algn="ctr"/>
            <a:r>
              <a:rPr lang="en-US" dirty="0" smtClean="0"/>
              <a:t>DST_IP  = 10.0.2.1/32</a:t>
            </a:r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1972492" y="5334002"/>
            <a:ext cx="1789612" cy="1084217"/>
          </a:xfrm>
          <a:prstGeom prst="ellipse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10.0.1.1/24</a:t>
            </a:r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5795555" y="5334002"/>
            <a:ext cx="1789612" cy="1084217"/>
          </a:xfrm>
          <a:prstGeom prst="ellipse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10.0.2.1/24</a:t>
            </a:r>
            <a:endParaRPr lang="en-US" dirty="0"/>
          </a:p>
        </p:txBody>
      </p:sp>
      <p:cxnSp>
        <p:nvCxnSpPr>
          <p:cNvPr id="11" name="Straight Connector 10"/>
          <p:cNvCxnSpPr>
            <a:stCxn id="4" idx="2"/>
            <a:endCxn id="6" idx="0"/>
          </p:cNvCxnSpPr>
          <p:nvPr/>
        </p:nvCxnSpPr>
        <p:spPr>
          <a:xfrm>
            <a:off x="2867298" y="2651760"/>
            <a:ext cx="0" cy="80554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5" idx="2"/>
            <a:endCxn id="7" idx="0"/>
          </p:cNvCxnSpPr>
          <p:nvPr/>
        </p:nvCxnSpPr>
        <p:spPr>
          <a:xfrm>
            <a:off x="6690361" y="2651760"/>
            <a:ext cx="0" cy="80554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7" idx="2"/>
            <a:endCxn id="9" idx="0"/>
          </p:cNvCxnSpPr>
          <p:nvPr/>
        </p:nvCxnSpPr>
        <p:spPr>
          <a:xfrm>
            <a:off x="6690361" y="4528458"/>
            <a:ext cx="0" cy="80554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6" idx="2"/>
            <a:endCxn id="8" idx="0"/>
          </p:cNvCxnSpPr>
          <p:nvPr/>
        </p:nvCxnSpPr>
        <p:spPr>
          <a:xfrm>
            <a:off x="2867298" y="4528458"/>
            <a:ext cx="0" cy="80554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3304903" y="2634341"/>
            <a:ext cx="2926080" cy="82296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 flipV="1">
            <a:off x="3338650" y="2643050"/>
            <a:ext cx="2892334" cy="81425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1224723" y="3669715"/>
            <a:ext cx="7477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Leaf 1</a:t>
            </a:r>
          </a:p>
          <a:p>
            <a:pPr algn="ctr"/>
            <a:r>
              <a:rPr lang="en-US" dirty="0"/>
              <a:t>(101)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100137" y="1793017"/>
            <a:ext cx="8723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Spine 1</a:t>
            </a:r>
            <a:endParaRPr lang="en-US" dirty="0"/>
          </a:p>
          <a:p>
            <a:pPr algn="ctr"/>
            <a:r>
              <a:rPr lang="en-US" dirty="0"/>
              <a:t>(</a:t>
            </a:r>
            <a:r>
              <a:rPr lang="en-US" dirty="0" smtClean="0"/>
              <a:t>103)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7572104" y="1793016"/>
            <a:ext cx="8723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Spine 2</a:t>
            </a:r>
            <a:endParaRPr lang="en-US" dirty="0"/>
          </a:p>
          <a:p>
            <a:pPr algn="ctr"/>
            <a:r>
              <a:rPr lang="en-US" dirty="0"/>
              <a:t>(</a:t>
            </a:r>
            <a:r>
              <a:rPr lang="en-US" dirty="0" smtClean="0"/>
              <a:t>104)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7595207" y="3669714"/>
            <a:ext cx="7477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Leaf 2</a:t>
            </a:r>
            <a:endParaRPr lang="en-US" dirty="0"/>
          </a:p>
          <a:p>
            <a:pPr algn="ctr"/>
            <a:r>
              <a:rPr lang="en-US" dirty="0"/>
              <a:t>(</a:t>
            </a:r>
            <a:r>
              <a:rPr lang="en-US" dirty="0" smtClean="0"/>
              <a:t>102)</a:t>
            </a:r>
            <a:endParaRPr lang="en-US" dirty="0"/>
          </a:p>
        </p:txBody>
      </p:sp>
      <p:cxnSp>
        <p:nvCxnSpPr>
          <p:cNvPr id="39" name="Straight Arrow Connector 38"/>
          <p:cNvCxnSpPr/>
          <p:nvPr/>
        </p:nvCxnSpPr>
        <p:spPr>
          <a:xfrm flipV="1">
            <a:off x="3030583" y="4637314"/>
            <a:ext cx="0" cy="60089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2991395" y="4779220"/>
            <a:ext cx="360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IP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41" name="Straight Arrow Connector 40"/>
          <p:cNvCxnSpPr/>
          <p:nvPr/>
        </p:nvCxnSpPr>
        <p:spPr>
          <a:xfrm flipV="1">
            <a:off x="6827529" y="4632958"/>
            <a:ext cx="0" cy="600892"/>
          </a:xfrm>
          <a:prstGeom prst="straightConnector1">
            <a:avLst/>
          </a:prstGeom>
          <a:ln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6788341" y="4774864"/>
            <a:ext cx="360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IP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795555" y="1580606"/>
            <a:ext cx="1789612" cy="107115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Match: </a:t>
            </a:r>
            <a:r>
              <a:rPr lang="en-US" dirty="0" err="1" smtClean="0"/>
              <a:t>MPLS_Label</a:t>
            </a:r>
            <a:r>
              <a:rPr lang="en-US" dirty="0" smtClean="0"/>
              <a:t> = 102</a:t>
            </a:r>
            <a:endParaRPr lang="en-US" dirty="0"/>
          </a:p>
        </p:txBody>
      </p:sp>
      <p:cxnSp>
        <p:nvCxnSpPr>
          <p:cNvPr id="51" name="Straight Arrow Connector 50"/>
          <p:cNvCxnSpPr/>
          <p:nvPr/>
        </p:nvCxnSpPr>
        <p:spPr>
          <a:xfrm flipV="1">
            <a:off x="3030583" y="2756263"/>
            <a:ext cx="0" cy="60089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 flipV="1">
            <a:off x="3171893" y="2634341"/>
            <a:ext cx="2623662" cy="72281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3004456" y="2811920"/>
            <a:ext cx="636713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dirty="0" smtClean="0">
                <a:solidFill>
                  <a:srgbClr val="FF0000"/>
                </a:solidFill>
              </a:rPr>
              <a:t>Push</a:t>
            </a:r>
          </a:p>
          <a:p>
            <a:pPr>
              <a:lnSpc>
                <a:spcPct val="80000"/>
              </a:lnSpc>
            </a:pPr>
            <a:r>
              <a:rPr lang="en-US" dirty="0" smtClean="0">
                <a:solidFill>
                  <a:srgbClr val="FF0000"/>
                </a:solidFill>
              </a:rPr>
              <a:t>102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56" name="Straight Arrow Connector 55"/>
          <p:cNvCxnSpPr>
            <a:endCxn id="57" idx="1"/>
          </p:cNvCxnSpPr>
          <p:nvPr/>
        </p:nvCxnSpPr>
        <p:spPr>
          <a:xfrm>
            <a:off x="3678584" y="2573385"/>
            <a:ext cx="2561114" cy="74022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6239698" y="3128944"/>
            <a:ext cx="360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IP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972492" y="1580606"/>
            <a:ext cx="1789611" cy="107115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Match: </a:t>
            </a:r>
            <a:r>
              <a:rPr lang="en-US" dirty="0" err="1" smtClean="0"/>
              <a:t>MPLS_Label</a:t>
            </a:r>
            <a:r>
              <a:rPr lang="en-US" dirty="0" smtClean="0"/>
              <a:t> = 102</a:t>
            </a:r>
            <a:endParaRPr lang="en-US" dirty="0"/>
          </a:p>
        </p:txBody>
      </p:sp>
      <p:cxnSp>
        <p:nvCxnSpPr>
          <p:cNvPr id="60" name="Straight Arrow Connector 59"/>
          <p:cNvCxnSpPr/>
          <p:nvPr/>
        </p:nvCxnSpPr>
        <p:spPr>
          <a:xfrm flipV="1">
            <a:off x="6836236" y="2760612"/>
            <a:ext cx="0" cy="600892"/>
          </a:xfrm>
          <a:prstGeom prst="straightConnector1">
            <a:avLst/>
          </a:prstGeom>
          <a:ln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6810111" y="3124588"/>
            <a:ext cx="360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IP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3710904" y="2324764"/>
            <a:ext cx="1093761" cy="313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dirty="0" smtClean="0">
                <a:solidFill>
                  <a:srgbClr val="FF0000"/>
                </a:solidFill>
              </a:rPr>
              <a:t>Pop Label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6804969" y="2646034"/>
            <a:ext cx="1093761" cy="313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dirty="0" smtClean="0">
                <a:solidFill>
                  <a:srgbClr val="FF0000"/>
                </a:solidFill>
              </a:rPr>
              <a:t>Pop Label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1177621" y="5691444"/>
            <a:ext cx="784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mtClean="0"/>
              <a:t>Host 1</a:t>
            </a:r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7595207" y="5691444"/>
            <a:ext cx="784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Host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4921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/>
          <p:nvPr/>
        </p:nvSpPr>
        <p:spPr>
          <a:xfrm>
            <a:off x="5112893" y="1792016"/>
            <a:ext cx="1911928" cy="709291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/>
              <a:t>Topology Service</a:t>
            </a:r>
            <a:endParaRPr lang="en-US" dirty="0" smtClean="0"/>
          </a:p>
        </p:txBody>
      </p:sp>
      <p:sp>
        <p:nvSpPr>
          <p:cNvPr id="41" name="Rectangle 40"/>
          <p:cNvSpPr/>
          <p:nvPr/>
        </p:nvSpPr>
        <p:spPr>
          <a:xfrm>
            <a:off x="4140992" y="424771"/>
            <a:ext cx="1911928" cy="709291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/>
              <a:t>Path Service</a:t>
            </a:r>
            <a:endParaRPr lang="en-US" dirty="0" smtClean="0"/>
          </a:p>
        </p:txBody>
      </p:sp>
      <p:sp>
        <p:nvSpPr>
          <p:cNvPr id="42" name="Rectangle 41"/>
          <p:cNvSpPr/>
          <p:nvPr/>
        </p:nvSpPr>
        <p:spPr>
          <a:xfrm>
            <a:off x="6216005" y="3144248"/>
            <a:ext cx="1911928" cy="709291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smtClean="0"/>
              <a:t>Device</a:t>
            </a:r>
          </a:p>
          <a:p>
            <a:r>
              <a:rPr lang="en-US" dirty="0" smtClean="0"/>
              <a:t>Service</a:t>
            </a:r>
          </a:p>
        </p:txBody>
      </p:sp>
      <p:sp>
        <p:nvSpPr>
          <p:cNvPr id="44" name="Rectangle 43"/>
          <p:cNvSpPr/>
          <p:nvPr/>
        </p:nvSpPr>
        <p:spPr>
          <a:xfrm>
            <a:off x="3993844" y="3159262"/>
            <a:ext cx="1911928" cy="709291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smtClean="0"/>
              <a:t>Link</a:t>
            </a:r>
            <a:endParaRPr lang="en-US" dirty="0"/>
          </a:p>
          <a:p>
            <a:r>
              <a:rPr lang="en-US" dirty="0" smtClean="0"/>
              <a:t>Service</a:t>
            </a:r>
          </a:p>
        </p:txBody>
      </p:sp>
      <p:cxnSp>
        <p:nvCxnSpPr>
          <p:cNvPr id="21" name="Straight Arrow Connector 20"/>
          <p:cNvCxnSpPr>
            <a:stCxn id="40" idx="2"/>
            <a:endCxn id="44" idx="0"/>
          </p:cNvCxnSpPr>
          <p:nvPr/>
        </p:nvCxnSpPr>
        <p:spPr>
          <a:xfrm flipH="1">
            <a:off x="4949808" y="2501307"/>
            <a:ext cx="1119049" cy="6579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40" idx="2"/>
            <a:endCxn id="42" idx="0"/>
          </p:cNvCxnSpPr>
          <p:nvPr/>
        </p:nvCxnSpPr>
        <p:spPr>
          <a:xfrm>
            <a:off x="6068857" y="2501307"/>
            <a:ext cx="1103112" cy="6429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41" idx="2"/>
            <a:endCxn id="40" idx="0"/>
          </p:cNvCxnSpPr>
          <p:nvPr/>
        </p:nvCxnSpPr>
        <p:spPr>
          <a:xfrm>
            <a:off x="5096956" y="1134062"/>
            <a:ext cx="971901" cy="6579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 59"/>
          <p:cNvSpPr/>
          <p:nvPr/>
        </p:nvSpPr>
        <p:spPr>
          <a:xfrm>
            <a:off x="1778012" y="1792016"/>
            <a:ext cx="1911928" cy="709291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smtClean="0"/>
              <a:t>Host</a:t>
            </a:r>
          </a:p>
          <a:p>
            <a:r>
              <a:rPr lang="en-US" dirty="0" smtClean="0"/>
              <a:t>Service</a:t>
            </a:r>
          </a:p>
        </p:txBody>
      </p:sp>
      <p:sp>
        <p:nvSpPr>
          <p:cNvPr id="61" name="Rectangle 60"/>
          <p:cNvSpPr/>
          <p:nvPr/>
        </p:nvSpPr>
        <p:spPr>
          <a:xfrm>
            <a:off x="934811" y="3159262"/>
            <a:ext cx="1911928" cy="709291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Host Location</a:t>
            </a:r>
          </a:p>
          <a:p>
            <a:pPr algn="ctr"/>
            <a:r>
              <a:rPr lang="en-US" dirty="0" smtClean="0"/>
              <a:t>Provider</a:t>
            </a:r>
          </a:p>
        </p:txBody>
      </p:sp>
      <p:cxnSp>
        <p:nvCxnSpPr>
          <p:cNvPr id="54" name="Straight Arrow Connector 53"/>
          <p:cNvCxnSpPr>
            <a:stCxn id="41" idx="2"/>
            <a:endCxn id="60" idx="0"/>
          </p:cNvCxnSpPr>
          <p:nvPr/>
        </p:nvCxnSpPr>
        <p:spPr>
          <a:xfrm flipH="1">
            <a:off x="2733976" y="1134062"/>
            <a:ext cx="2362980" cy="6579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Magnetic Disk 62"/>
          <p:cNvSpPr/>
          <p:nvPr/>
        </p:nvSpPr>
        <p:spPr>
          <a:xfrm>
            <a:off x="5162156" y="3252532"/>
            <a:ext cx="550106" cy="492721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Map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64" name="Magnetic Disk 63"/>
          <p:cNvSpPr/>
          <p:nvPr/>
        </p:nvSpPr>
        <p:spPr>
          <a:xfrm>
            <a:off x="7352361" y="3267546"/>
            <a:ext cx="550106" cy="492721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Map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65" name="Magnetic Disk 64"/>
          <p:cNvSpPr/>
          <p:nvPr/>
        </p:nvSpPr>
        <p:spPr>
          <a:xfrm>
            <a:off x="2938355" y="1900301"/>
            <a:ext cx="550106" cy="492721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Map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67" name="Straight Arrow Connector 66"/>
          <p:cNvCxnSpPr>
            <a:stCxn id="60" idx="2"/>
            <a:endCxn id="61" idx="0"/>
          </p:cNvCxnSpPr>
          <p:nvPr/>
        </p:nvCxnSpPr>
        <p:spPr>
          <a:xfrm flipH="1">
            <a:off x="1890775" y="2501307"/>
            <a:ext cx="843201" cy="657955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67"/>
          <p:cNvSpPr/>
          <p:nvPr/>
        </p:nvSpPr>
        <p:spPr>
          <a:xfrm>
            <a:off x="934811" y="4526508"/>
            <a:ext cx="1911928" cy="709291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Packet Service</a:t>
            </a:r>
          </a:p>
        </p:txBody>
      </p:sp>
      <p:cxnSp>
        <p:nvCxnSpPr>
          <p:cNvPr id="70" name="Straight Arrow Connector 69"/>
          <p:cNvCxnSpPr>
            <a:stCxn id="68" idx="0"/>
            <a:endCxn id="61" idx="2"/>
          </p:cNvCxnSpPr>
          <p:nvPr/>
        </p:nvCxnSpPr>
        <p:spPr>
          <a:xfrm flipV="1">
            <a:off x="1890775" y="3868553"/>
            <a:ext cx="0" cy="657955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7541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/>
          <p:nvPr/>
        </p:nvSpPr>
        <p:spPr>
          <a:xfrm>
            <a:off x="4577317" y="3607754"/>
            <a:ext cx="1911928" cy="709291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/>
              <a:t>Topology Service</a:t>
            </a:r>
            <a:endParaRPr lang="en-US" dirty="0" smtClean="0"/>
          </a:p>
        </p:txBody>
      </p:sp>
      <p:sp>
        <p:nvSpPr>
          <p:cNvPr id="41" name="Rectangle 40"/>
          <p:cNvSpPr/>
          <p:nvPr/>
        </p:nvSpPr>
        <p:spPr>
          <a:xfrm>
            <a:off x="4577317" y="2240508"/>
            <a:ext cx="1911928" cy="709291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Network </a:t>
            </a:r>
            <a:r>
              <a:rPr lang="en-US" dirty="0" err="1" smtClean="0"/>
              <a:t>Config</a:t>
            </a:r>
            <a:endParaRPr lang="en-US" dirty="0" smtClean="0"/>
          </a:p>
          <a:p>
            <a:pPr algn="ctr"/>
            <a:r>
              <a:rPr lang="en-US" dirty="0" smtClean="0"/>
              <a:t>Service</a:t>
            </a:r>
          </a:p>
        </p:txBody>
      </p:sp>
      <p:sp>
        <p:nvSpPr>
          <p:cNvPr id="42" name="Rectangle 41"/>
          <p:cNvSpPr/>
          <p:nvPr/>
        </p:nvSpPr>
        <p:spPr>
          <a:xfrm>
            <a:off x="5680429" y="4959986"/>
            <a:ext cx="1911928" cy="709291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smtClean="0"/>
              <a:t>Device</a:t>
            </a:r>
          </a:p>
          <a:p>
            <a:r>
              <a:rPr lang="en-US" dirty="0" smtClean="0"/>
              <a:t>Service</a:t>
            </a:r>
          </a:p>
        </p:txBody>
      </p:sp>
      <p:sp>
        <p:nvSpPr>
          <p:cNvPr id="44" name="Rectangle 43"/>
          <p:cNvSpPr/>
          <p:nvPr/>
        </p:nvSpPr>
        <p:spPr>
          <a:xfrm>
            <a:off x="3458268" y="4975000"/>
            <a:ext cx="1911928" cy="709291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smtClean="0"/>
              <a:t>Link</a:t>
            </a:r>
            <a:endParaRPr lang="en-US" dirty="0"/>
          </a:p>
          <a:p>
            <a:r>
              <a:rPr lang="en-US" dirty="0" smtClean="0"/>
              <a:t>Service</a:t>
            </a:r>
          </a:p>
        </p:txBody>
      </p:sp>
      <p:cxnSp>
        <p:nvCxnSpPr>
          <p:cNvPr id="21" name="Straight Arrow Connector 20"/>
          <p:cNvCxnSpPr>
            <a:stCxn id="40" idx="2"/>
            <a:endCxn id="44" idx="0"/>
          </p:cNvCxnSpPr>
          <p:nvPr/>
        </p:nvCxnSpPr>
        <p:spPr>
          <a:xfrm flipH="1">
            <a:off x="4414232" y="4317045"/>
            <a:ext cx="1119049" cy="6579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40" idx="2"/>
            <a:endCxn id="42" idx="0"/>
          </p:cNvCxnSpPr>
          <p:nvPr/>
        </p:nvCxnSpPr>
        <p:spPr>
          <a:xfrm>
            <a:off x="5533281" y="4317045"/>
            <a:ext cx="1103112" cy="6429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41" idx="2"/>
            <a:endCxn id="40" idx="0"/>
          </p:cNvCxnSpPr>
          <p:nvPr/>
        </p:nvCxnSpPr>
        <p:spPr>
          <a:xfrm>
            <a:off x="5533281" y="2949799"/>
            <a:ext cx="0" cy="6579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Magnetic Disk 62"/>
          <p:cNvSpPr/>
          <p:nvPr/>
        </p:nvSpPr>
        <p:spPr>
          <a:xfrm>
            <a:off x="4626580" y="5068270"/>
            <a:ext cx="550106" cy="492721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Map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64" name="Magnetic Disk 63"/>
          <p:cNvSpPr/>
          <p:nvPr/>
        </p:nvSpPr>
        <p:spPr>
          <a:xfrm>
            <a:off x="6816785" y="5083284"/>
            <a:ext cx="550106" cy="492721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Map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5680429" y="888276"/>
            <a:ext cx="1911928" cy="709291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ZTP Application</a:t>
            </a:r>
          </a:p>
        </p:txBody>
      </p:sp>
      <p:cxnSp>
        <p:nvCxnSpPr>
          <p:cNvPr id="6" name="Straight Arrow Connector 5"/>
          <p:cNvCxnSpPr>
            <a:stCxn id="19" idx="2"/>
            <a:endCxn id="41" idx="0"/>
          </p:cNvCxnSpPr>
          <p:nvPr/>
        </p:nvCxnSpPr>
        <p:spPr>
          <a:xfrm flipH="1">
            <a:off x="5533281" y="1597567"/>
            <a:ext cx="1103112" cy="6429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stCxn id="9" idx="4"/>
            <a:endCxn id="41" idx="0"/>
          </p:cNvCxnSpPr>
          <p:nvPr/>
        </p:nvCxnSpPr>
        <p:spPr>
          <a:xfrm>
            <a:off x="4414232" y="1597566"/>
            <a:ext cx="1119049" cy="6429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3458268" y="888275"/>
            <a:ext cx="1911928" cy="7092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Human</a:t>
            </a:r>
          </a:p>
          <a:p>
            <a:pPr algn="ctr"/>
            <a:r>
              <a:rPr lang="en-US" dirty="0" smtClean="0"/>
              <a:t>Operator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6365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60392" y="2155372"/>
            <a:ext cx="23750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ONOS Applications</a:t>
            </a:r>
          </a:p>
          <a:p>
            <a:pPr algn="ctr"/>
            <a:r>
              <a:rPr lang="mr-IN" dirty="0" smtClean="0"/>
              <a:t>…</a:t>
            </a:r>
            <a:r>
              <a:rPr lang="en-US" dirty="0" smtClean="0"/>
              <a:t>  and Core Services  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4601236" y="4637366"/>
            <a:ext cx="22933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mr-IN" dirty="0" smtClean="0"/>
              <a:t>…</a:t>
            </a:r>
            <a:r>
              <a:rPr lang="en-US" dirty="0" smtClean="0"/>
              <a:t>  Network Devices  </a:t>
            </a:r>
            <a:r>
              <a:rPr lang="mr-IN" dirty="0" smtClean="0"/>
              <a:t>…</a:t>
            </a:r>
            <a:endParaRPr lang="en-US" dirty="0" smtClean="0"/>
          </a:p>
        </p:txBody>
      </p:sp>
      <p:cxnSp>
        <p:nvCxnSpPr>
          <p:cNvPr id="14" name="Straight Arrow Connector 13"/>
          <p:cNvCxnSpPr>
            <a:stCxn id="26" idx="0"/>
            <a:endCxn id="40" idx="2"/>
          </p:cNvCxnSpPr>
          <p:nvPr/>
        </p:nvCxnSpPr>
        <p:spPr>
          <a:xfrm flipH="1" flipV="1">
            <a:off x="5747896" y="4317046"/>
            <a:ext cx="1" cy="320320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40" idx="0"/>
            <a:endCxn id="7" idx="2"/>
          </p:cNvCxnSpPr>
          <p:nvPr/>
        </p:nvCxnSpPr>
        <p:spPr>
          <a:xfrm flipV="1">
            <a:off x="5747896" y="2801703"/>
            <a:ext cx="1" cy="320320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32" name="Group 31"/>
          <p:cNvGrpSpPr/>
          <p:nvPr/>
        </p:nvGrpSpPr>
        <p:grpSpPr>
          <a:xfrm>
            <a:off x="1659461" y="3122023"/>
            <a:ext cx="8176870" cy="1195023"/>
            <a:chOff x="1659461" y="3122023"/>
            <a:chExt cx="8176870" cy="1195023"/>
          </a:xfrm>
        </p:grpSpPr>
        <p:sp>
          <p:nvSpPr>
            <p:cNvPr id="40" name="Rectangle 39"/>
            <p:cNvSpPr/>
            <p:nvPr/>
          </p:nvSpPr>
          <p:spPr>
            <a:xfrm>
              <a:off x="1659461" y="3122023"/>
              <a:ext cx="8176870" cy="1195023"/>
            </a:xfrm>
            <a:prstGeom prst="rect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dirty="0" smtClean="0"/>
                <a:t>SBI</a:t>
              </a:r>
            </a:p>
            <a:p>
              <a:r>
                <a:rPr lang="en-US" dirty="0" smtClean="0"/>
                <a:t>Framework</a:t>
              </a: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3006351" y="3364889"/>
              <a:ext cx="1089561" cy="709291"/>
            </a:xfrm>
            <a:prstGeom prst="rect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Device</a:t>
              </a:r>
            </a:p>
            <a:p>
              <a:pPr algn="ctr"/>
              <a:r>
                <a:rPr lang="en-US" dirty="0" smtClean="0"/>
                <a:t>Provider</a:t>
              </a:r>
              <a:endParaRPr lang="en-US" dirty="0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5524639" y="3364889"/>
              <a:ext cx="1089561" cy="709291"/>
            </a:xfrm>
            <a:prstGeom prst="rect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Link</a:t>
              </a:r>
            </a:p>
            <a:p>
              <a:pPr algn="ctr"/>
              <a:r>
                <a:rPr lang="en-US" dirty="0" smtClean="0"/>
                <a:t>Provider</a:t>
              </a:r>
              <a:endParaRPr lang="en-US" dirty="0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4265495" y="3364889"/>
              <a:ext cx="1089561" cy="709291"/>
            </a:xfrm>
            <a:prstGeom prst="rect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Host</a:t>
              </a:r>
            </a:p>
            <a:p>
              <a:pPr algn="ctr"/>
              <a:r>
                <a:rPr lang="en-US" dirty="0" smtClean="0"/>
                <a:t>Provider</a:t>
              </a:r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9285213" y="3534868"/>
              <a:ext cx="3962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mr-IN" dirty="0" smtClean="0"/>
                <a:t>…</a:t>
              </a:r>
              <a:r>
                <a:rPr lang="en-US" dirty="0" smtClean="0"/>
                <a:t> </a:t>
              </a:r>
              <a:endParaRPr lang="en-US" dirty="0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6783783" y="3364889"/>
              <a:ext cx="1089561" cy="709291"/>
            </a:xfrm>
            <a:prstGeom prst="rect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Open</a:t>
              </a:r>
            </a:p>
            <a:p>
              <a:pPr algn="ctr"/>
              <a:r>
                <a:rPr lang="en-US" dirty="0" smtClean="0"/>
                <a:t>Flow</a:t>
              </a:r>
              <a:endParaRPr lang="en-US" dirty="0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8042927" y="3364889"/>
              <a:ext cx="1089561" cy="709291"/>
            </a:xfrm>
            <a:prstGeom prst="rect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gNMI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609717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Oval 90"/>
          <p:cNvSpPr/>
          <p:nvPr/>
        </p:nvSpPr>
        <p:spPr>
          <a:xfrm>
            <a:off x="3785044" y="5843034"/>
            <a:ext cx="4792424" cy="4493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RAN Elements</a:t>
            </a:r>
            <a:endParaRPr lang="en-US" dirty="0"/>
          </a:p>
        </p:txBody>
      </p:sp>
      <p:sp>
        <p:nvSpPr>
          <p:cNvPr id="58" name="Rounded Rectangle 57"/>
          <p:cNvSpPr/>
          <p:nvPr/>
        </p:nvSpPr>
        <p:spPr>
          <a:xfrm>
            <a:off x="2312126" y="2609438"/>
            <a:ext cx="6440331" cy="2758200"/>
          </a:xfrm>
          <a:prstGeom prst="roundRect">
            <a:avLst>
              <a:gd name="adj" fmla="val 6248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 smtClean="0"/>
              <a:t>ONOS RIC</a:t>
            </a:r>
            <a:r>
              <a:rPr lang="en-US" dirty="0" smtClean="0"/>
              <a:t>:</a:t>
            </a:r>
          </a:p>
          <a:p>
            <a:r>
              <a:rPr lang="en-US" i="1" dirty="0" smtClean="0"/>
              <a:t>RAN</a:t>
            </a:r>
          </a:p>
          <a:p>
            <a:r>
              <a:rPr lang="en-US" i="1" dirty="0" smtClean="0"/>
              <a:t>Intelligent</a:t>
            </a:r>
          </a:p>
          <a:p>
            <a:r>
              <a:rPr lang="en-US" i="1" dirty="0" smtClean="0"/>
              <a:t>Controller</a:t>
            </a:r>
          </a:p>
        </p:txBody>
      </p:sp>
      <p:sp>
        <p:nvSpPr>
          <p:cNvPr id="5" name="Google Shape;186;p21"/>
          <p:cNvSpPr/>
          <p:nvPr/>
        </p:nvSpPr>
        <p:spPr>
          <a:xfrm>
            <a:off x="3785333" y="4623262"/>
            <a:ext cx="4828553" cy="5517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Southbound I/O Controller</a:t>
            </a:r>
            <a:endParaRPr/>
          </a:p>
        </p:txBody>
      </p:sp>
      <p:sp>
        <p:nvSpPr>
          <p:cNvPr id="6" name="Google Shape;187;p21"/>
          <p:cNvSpPr/>
          <p:nvPr/>
        </p:nvSpPr>
        <p:spPr>
          <a:xfrm>
            <a:off x="3785334" y="2809799"/>
            <a:ext cx="4828554" cy="5517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Northbound I/O Controller</a:t>
            </a:r>
            <a:endParaRPr/>
          </a:p>
        </p:txBody>
      </p:sp>
      <p:sp>
        <p:nvSpPr>
          <p:cNvPr id="7" name="Google Shape;188;p21"/>
          <p:cNvSpPr/>
          <p:nvPr/>
        </p:nvSpPr>
        <p:spPr>
          <a:xfrm>
            <a:off x="5668762" y="3486582"/>
            <a:ext cx="1756200" cy="1000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Telemetry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Service</a:t>
            </a:r>
            <a:endParaRPr dirty="0"/>
          </a:p>
        </p:txBody>
      </p:sp>
      <p:sp>
        <p:nvSpPr>
          <p:cNvPr id="8" name="Google Shape;189;p21"/>
          <p:cNvSpPr/>
          <p:nvPr/>
        </p:nvSpPr>
        <p:spPr>
          <a:xfrm>
            <a:off x="3797611" y="5239261"/>
            <a:ext cx="1130100" cy="2502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E2 Client</a:t>
            </a:r>
            <a:endParaRPr sz="1200"/>
          </a:p>
        </p:txBody>
      </p:sp>
      <p:sp>
        <p:nvSpPr>
          <p:cNvPr id="9" name="Google Shape;190;p21"/>
          <p:cNvSpPr/>
          <p:nvPr/>
        </p:nvSpPr>
        <p:spPr>
          <a:xfrm>
            <a:off x="5027094" y="5239261"/>
            <a:ext cx="1130100" cy="2502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E2 Client</a:t>
            </a:r>
            <a:endParaRPr sz="1200"/>
          </a:p>
        </p:txBody>
      </p:sp>
      <p:sp>
        <p:nvSpPr>
          <p:cNvPr id="10" name="Google Shape;191;p21"/>
          <p:cNvSpPr/>
          <p:nvPr/>
        </p:nvSpPr>
        <p:spPr>
          <a:xfrm>
            <a:off x="6243515" y="5239261"/>
            <a:ext cx="1130100" cy="2502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E2 Client</a:t>
            </a:r>
            <a:endParaRPr sz="1200"/>
          </a:p>
        </p:txBody>
      </p:sp>
      <p:sp>
        <p:nvSpPr>
          <p:cNvPr id="11" name="Google Shape;192;p21"/>
          <p:cNvSpPr/>
          <p:nvPr/>
        </p:nvSpPr>
        <p:spPr>
          <a:xfrm>
            <a:off x="7459935" y="5239261"/>
            <a:ext cx="1130100" cy="2502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E2 Client</a:t>
            </a:r>
            <a:endParaRPr sz="1200"/>
          </a:p>
        </p:txBody>
      </p:sp>
      <p:sp>
        <p:nvSpPr>
          <p:cNvPr id="12" name="Google Shape;193;p21"/>
          <p:cNvSpPr/>
          <p:nvPr/>
        </p:nvSpPr>
        <p:spPr>
          <a:xfrm>
            <a:off x="3797611" y="2479878"/>
            <a:ext cx="3088200" cy="2502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C1 Server</a:t>
            </a:r>
            <a:endParaRPr sz="1200"/>
          </a:p>
        </p:txBody>
      </p:sp>
      <p:sp>
        <p:nvSpPr>
          <p:cNvPr id="13" name="Google Shape;194;p21"/>
          <p:cNvSpPr/>
          <p:nvPr/>
        </p:nvSpPr>
        <p:spPr>
          <a:xfrm>
            <a:off x="6990346" y="2479878"/>
            <a:ext cx="1623541" cy="24824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A1 Server</a:t>
            </a:r>
            <a:endParaRPr sz="1200"/>
          </a:p>
        </p:txBody>
      </p:sp>
      <p:sp>
        <p:nvSpPr>
          <p:cNvPr id="15" name="Google Shape;196;p21"/>
          <p:cNvSpPr txBox="1"/>
          <p:nvPr/>
        </p:nvSpPr>
        <p:spPr>
          <a:xfrm>
            <a:off x="2113046" y="880223"/>
            <a:ext cx="1387800" cy="738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Control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Applications</a:t>
            </a:r>
            <a:endParaRPr dirty="0"/>
          </a:p>
        </p:txBody>
      </p:sp>
      <p:cxnSp>
        <p:nvCxnSpPr>
          <p:cNvPr id="16" name="Google Shape;197;p21"/>
          <p:cNvCxnSpPr>
            <a:stCxn id="13" idx="0"/>
            <a:endCxn id="2" idx="2"/>
          </p:cNvCxnSpPr>
          <p:nvPr/>
        </p:nvCxnSpPr>
        <p:spPr>
          <a:xfrm flipH="1" flipV="1">
            <a:off x="7802116" y="2178917"/>
            <a:ext cx="1" cy="300961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18" name="Google Shape;199;p21"/>
          <p:cNvCxnSpPr>
            <a:stCxn id="8" idx="2"/>
          </p:cNvCxnSpPr>
          <p:nvPr/>
        </p:nvCxnSpPr>
        <p:spPr>
          <a:xfrm>
            <a:off x="4362661" y="5489461"/>
            <a:ext cx="0" cy="467202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22" name="Google Shape;203;p21"/>
          <p:cNvCxnSpPr>
            <a:stCxn id="10" idx="2"/>
          </p:cNvCxnSpPr>
          <p:nvPr/>
        </p:nvCxnSpPr>
        <p:spPr>
          <a:xfrm flipH="1">
            <a:off x="6808564" y="5489461"/>
            <a:ext cx="1" cy="349317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24" name="Google Shape;205;p21"/>
          <p:cNvCxnSpPr>
            <a:stCxn id="11" idx="2"/>
          </p:cNvCxnSpPr>
          <p:nvPr/>
        </p:nvCxnSpPr>
        <p:spPr>
          <a:xfrm>
            <a:off x="8024985" y="5489461"/>
            <a:ext cx="0" cy="467202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26" name="Google Shape;207;p21"/>
          <p:cNvCxnSpPr/>
          <p:nvPr/>
        </p:nvCxnSpPr>
        <p:spPr>
          <a:xfrm rot="10800000">
            <a:off x="6363797" y="4322014"/>
            <a:ext cx="0" cy="3807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7" name="Google Shape;208;p21"/>
          <p:cNvSpPr/>
          <p:nvPr/>
        </p:nvSpPr>
        <p:spPr>
          <a:xfrm>
            <a:off x="3797611" y="3492165"/>
            <a:ext cx="1756200" cy="1000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Control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Service</a:t>
            </a:r>
            <a:endParaRPr dirty="0"/>
          </a:p>
        </p:txBody>
      </p:sp>
      <p:cxnSp>
        <p:nvCxnSpPr>
          <p:cNvPr id="28" name="Google Shape;209;p21"/>
          <p:cNvCxnSpPr/>
          <p:nvPr/>
        </p:nvCxnSpPr>
        <p:spPr>
          <a:xfrm rot="10800000">
            <a:off x="6510541" y="4322014"/>
            <a:ext cx="0" cy="3807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9" name="Google Shape;210;p21"/>
          <p:cNvCxnSpPr/>
          <p:nvPr/>
        </p:nvCxnSpPr>
        <p:spPr>
          <a:xfrm rot="10800000">
            <a:off x="6657285" y="4322014"/>
            <a:ext cx="0" cy="3807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0" name="Google Shape;211;p21"/>
          <p:cNvCxnSpPr/>
          <p:nvPr/>
        </p:nvCxnSpPr>
        <p:spPr>
          <a:xfrm rot="10800000">
            <a:off x="6510541" y="3172271"/>
            <a:ext cx="0" cy="3807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1" name="Google Shape;212;p21"/>
          <p:cNvCxnSpPr/>
          <p:nvPr/>
        </p:nvCxnSpPr>
        <p:spPr>
          <a:xfrm>
            <a:off x="4529500" y="4321881"/>
            <a:ext cx="0" cy="4620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2" name="Google Shape;213;p21"/>
          <p:cNvCxnSpPr/>
          <p:nvPr/>
        </p:nvCxnSpPr>
        <p:spPr>
          <a:xfrm rot="10800000">
            <a:off x="4382756" y="4321890"/>
            <a:ext cx="0" cy="4620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3" name="Google Shape;214;p21"/>
          <p:cNvCxnSpPr/>
          <p:nvPr/>
        </p:nvCxnSpPr>
        <p:spPr>
          <a:xfrm>
            <a:off x="4749616" y="3172138"/>
            <a:ext cx="0" cy="4620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4" name="Google Shape;215;p21"/>
          <p:cNvCxnSpPr/>
          <p:nvPr/>
        </p:nvCxnSpPr>
        <p:spPr>
          <a:xfrm rot="10800000">
            <a:off x="4602872" y="3172147"/>
            <a:ext cx="0" cy="4620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5" name="Google Shape;216;p21"/>
          <p:cNvCxnSpPr/>
          <p:nvPr/>
        </p:nvCxnSpPr>
        <p:spPr>
          <a:xfrm>
            <a:off x="4822988" y="4321881"/>
            <a:ext cx="0" cy="4620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6" name="Google Shape;217;p21"/>
          <p:cNvCxnSpPr/>
          <p:nvPr/>
        </p:nvCxnSpPr>
        <p:spPr>
          <a:xfrm rot="10800000">
            <a:off x="4676244" y="4321890"/>
            <a:ext cx="0" cy="4620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7" name="Google Shape;218;p21"/>
          <p:cNvSpPr/>
          <p:nvPr/>
        </p:nvSpPr>
        <p:spPr>
          <a:xfrm>
            <a:off x="7539913" y="3486582"/>
            <a:ext cx="1073975" cy="1000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Topology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Service</a:t>
            </a:r>
            <a:endParaRPr dirty="0"/>
          </a:p>
        </p:txBody>
      </p:sp>
      <p:cxnSp>
        <p:nvCxnSpPr>
          <p:cNvPr id="38" name="Google Shape;219;p21"/>
          <p:cNvCxnSpPr/>
          <p:nvPr/>
        </p:nvCxnSpPr>
        <p:spPr>
          <a:xfrm rot="10800000" flipH="1">
            <a:off x="7976053" y="4321941"/>
            <a:ext cx="1800" cy="4707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59" name="Can 58"/>
          <p:cNvSpPr/>
          <p:nvPr/>
        </p:nvSpPr>
        <p:spPr>
          <a:xfrm>
            <a:off x="4931272" y="3685622"/>
            <a:ext cx="503584" cy="594106"/>
          </a:xfrm>
          <a:prstGeom prst="ca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K/V</a:t>
            </a:r>
            <a:endParaRPr lang="en-US" sz="1600" dirty="0"/>
          </a:p>
        </p:txBody>
      </p:sp>
      <p:sp>
        <p:nvSpPr>
          <p:cNvPr id="62" name="Can 61"/>
          <p:cNvSpPr/>
          <p:nvPr/>
        </p:nvSpPr>
        <p:spPr>
          <a:xfrm>
            <a:off x="6775244" y="3685621"/>
            <a:ext cx="535577" cy="594106"/>
          </a:xfrm>
          <a:prstGeom prst="ca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sz="1600" dirty="0" smtClean="0"/>
              <a:t>TS</a:t>
            </a:r>
          </a:p>
          <a:p>
            <a:pPr algn="ctr">
              <a:lnSpc>
                <a:spcPct val="80000"/>
              </a:lnSpc>
            </a:pPr>
            <a:r>
              <a:rPr lang="en-US" sz="1600" dirty="0" smtClean="0"/>
              <a:t>DB</a:t>
            </a:r>
            <a:endParaRPr lang="en-US" sz="1600" dirty="0"/>
          </a:p>
        </p:txBody>
      </p:sp>
      <p:sp>
        <p:nvSpPr>
          <p:cNvPr id="75" name="Rectangle 74"/>
          <p:cNvSpPr/>
          <p:nvPr/>
        </p:nvSpPr>
        <p:spPr>
          <a:xfrm rot="5400000">
            <a:off x="5204034" y="997930"/>
            <a:ext cx="1998617" cy="50262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/>
              <a:t>Load Balancing</a:t>
            </a:r>
            <a:endParaRPr lang="en-US" dirty="0"/>
          </a:p>
        </p:txBody>
      </p:sp>
      <p:cxnSp>
        <p:nvCxnSpPr>
          <p:cNvPr id="77" name="Straight Arrow Connector 76"/>
          <p:cNvCxnSpPr>
            <a:stCxn id="75" idx="3"/>
          </p:cNvCxnSpPr>
          <p:nvPr/>
        </p:nvCxnSpPr>
        <p:spPr>
          <a:xfrm flipH="1">
            <a:off x="6203342" y="2248552"/>
            <a:ext cx="1" cy="24391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9" name="Rectangle 78"/>
          <p:cNvSpPr/>
          <p:nvPr/>
        </p:nvSpPr>
        <p:spPr>
          <a:xfrm rot="5400000">
            <a:off x="4494569" y="987769"/>
            <a:ext cx="1998617" cy="50262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Link Aggregation</a:t>
            </a:r>
            <a:endParaRPr lang="en-US" dirty="0"/>
          </a:p>
        </p:txBody>
      </p:sp>
      <p:cxnSp>
        <p:nvCxnSpPr>
          <p:cNvPr id="80" name="Straight Arrow Connector 79"/>
          <p:cNvCxnSpPr/>
          <p:nvPr/>
        </p:nvCxnSpPr>
        <p:spPr>
          <a:xfrm flipH="1">
            <a:off x="5493877" y="2238391"/>
            <a:ext cx="1" cy="24391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1" name="Rectangle 80"/>
          <p:cNvSpPr/>
          <p:nvPr/>
        </p:nvSpPr>
        <p:spPr>
          <a:xfrm rot="5400000">
            <a:off x="3785103" y="990193"/>
            <a:ext cx="1998617" cy="50262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Interference Mgmt</a:t>
            </a:r>
            <a:endParaRPr lang="en-US" dirty="0"/>
          </a:p>
        </p:txBody>
      </p:sp>
      <p:cxnSp>
        <p:nvCxnSpPr>
          <p:cNvPr id="82" name="Straight Arrow Connector 81"/>
          <p:cNvCxnSpPr/>
          <p:nvPr/>
        </p:nvCxnSpPr>
        <p:spPr>
          <a:xfrm flipH="1">
            <a:off x="4784411" y="2240815"/>
            <a:ext cx="1" cy="24391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3" name="Rectangle 82"/>
          <p:cNvSpPr/>
          <p:nvPr/>
        </p:nvSpPr>
        <p:spPr>
          <a:xfrm rot="5400000">
            <a:off x="3037049" y="997930"/>
            <a:ext cx="1998617" cy="50262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Handover Control</a:t>
            </a:r>
            <a:endParaRPr lang="en-US" dirty="0"/>
          </a:p>
        </p:txBody>
      </p:sp>
      <p:cxnSp>
        <p:nvCxnSpPr>
          <p:cNvPr id="84" name="Straight Arrow Connector 83"/>
          <p:cNvCxnSpPr/>
          <p:nvPr/>
        </p:nvCxnSpPr>
        <p:spPr>
          <a:xfrm flipH="1">
            <a:off x="4036357" y="2248552"/>
            <a:ext cx="1" cy="24391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5" name="Left Brace 84"/>
          <p:cNvSpPr/>
          <p:nvPr/>
        </p:nvSpPr>
        <p:spPr>
          <a:xfrm>
            <a:off x="3474720" y="249934"/>
            <a:ext cx="143691" cy="1988457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TextBox 85"/>
          <p:cNvSpPr txBox="1"/>
          <p:nvPr/>
        </p:nvSpPr>
        <p:spPr>
          <a:xfrm>
            <a:off x="6487465" y="1214847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smtClean="0"/>
              <a:t>…</a:t>
            </a:r>
            <a:endParaRPr lang="en-US" dirty="0"/>
          </a:p>
        </p:txBody>
      </p:sp>
      <p:cxnSp>
        <p:nvCxnSpPr>
          <p:cNvPr id="93" name="Google Shape;199;p21"/>
          <p:cNvCxnSpPr>
            <a:stCxn id="9" idx="2"/>
          </p:cNvCxnSpPr>
          <p:nvPr/>
        </p:nvCxnSpPr>
        <p:spPr>
          <a:xfrm>
            <a:off x="5592144" y="5489461"/>
            <a:ext cx="0" cy="349317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2" name="Rounded Rectangle 1"/>
          <p:cNvSpPr/>
          <p:nvPr/>
        </p:nvSpPr>
        <p:spPr>
          <a:xfrm>
            <a:off x="6990346" y="757646"/>
            <a:ext cx="1623540" cy="1421271"/>
          </a:xfrm>
          <a:prstGeom prst="roundRect">
            <a:avLst>
              <a:gd name="adj" fmla="val 908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Service Management</a:t>
            </a:r>
            <a:endParaRPr lang="en-US" dirty="0" smtClean="0"/>
          </a:p>
          <a:p>
            <a:pPr algn="ctr"/>
            <a:r>
              <a:rPr lang="en-US" dirty="0" smtClean="0"/>
              <a:t>and</a:t>
            </a:r>
          </a:p>
          <a:p>
            <a:pPr algn="ctr"/>
            <a:r>
              <a:rPr lang="en-US" dirty="0" smtClean="0"/>
              <a:t>Orchestration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1046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xmlns="" id="{5C6A1BFB-8EF7-F44D-823D-41F56826F4C3}"/>
              </a:ext>
            </a:extLst>
          </p:cNvPr>
          <p:cNvSpPr/>
          <p:nvPr/>
        </p:nvSpPr>
        <p:spPr>
          <a:xfrm>
            <a:off x="4261554" y="4073201"/>
            <a:ext cx="4657863" cy="803486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/>
              <a:t>      Phase </a:t>
            </a:r>
            <a:r>
              <a:rPr lang="en-US" sz="2800" b="1" dirty="0"/>
              <a:t>2</a:t>
            </a:r>
          </a:p>
          <a:p>
            <a:pPr algn="ctr"/>
            <a:r>
              <a:rPr lang="en-US" sz="1600" dirty="0"/>
              <a:t>Network owners take control of packet </a:t>
            </a:r>
            <a:r>
              <a:rPr lang="en-US" sz="1600" dirty="0" smtClean="0"/>
              <a:t>processing</a:t>
            </a:r>
            <a:endParaRPr lang="en-US" sz="1600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xmlns="" id="{1BBD7DC3-67BE-314F-B0EA-02FD73073F2E}"/>
              </a:ext>
            </a:extLst>
          </p:cNvPr>
          <p:cNvCxnSpPr/>
          <p:nvPr/>
        </p:nvCxnSpPr>
        <p:spPr>
          <a:xfrm>
            <a:off x="10822396" y="3881324"/>
            <a:ext cx="0" cy="25790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xmlns="" id="{CAE9120F-A3C9-8D48-A708-49450CEDB5A2}"/>
              </a:ext>
            </a:extLst>
          </p:cNvPr>
          <p:cNvCxnSpPr>
            <a:cxnSpLocks/>
          </p:cNvCxnSpPr>
          <p:nvPr/>
        </p:nvCxnSpPr>
        <p:spPr>
          <a:xfrm>
            <a:off x="5820550" y="4010278"/>
            <a:ext cx="500184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xmlns="" id="{57D5C157-7CC5-F140-8F48-D602D5D9ACAE}"/>
              </a:ext>
            </a:extLst>
          </p:cNvPr>
          <p:cNvCxnSpPr>
            <a:cxnSpLocks/>
          </p:cNvCxnSpPr>
          <p:nvPr/>
        </p:nvCxnSpPr>
        <p:spPr>
          <a:xfrm>
            <a:off x="10822396" y="4010278"/>
            <a:ext cx="679938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xmlns="" id="{F1ED3D38-8D3C-6E48-A750-3F4CD6AB4689}"/>
              </a:ext>
            </a:extLst>
          </p:cNvPr>
          <p:cNvCxnSpPr/>
          <p:nvPr/>
        </p:nvCxnSpPr>
        <p:spPr>
          <a:xfrm>
            <a:off x="810887" y="3881324"/>
            <a:ext cx="0" cy="25790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xmlns="" id="{5C30B3F2-5217-BA49-A847-AA60D81D81EF}"/>
              </a:ext>
            </a:extLst>
          </p:cNvPr>
          <p:cNvCxnSpPr>
            <a:cxnSpLocks/>
          </p:cNvCxnSpPr>
          <p:nvPr/>
        </p:nvCxnSpPr>
        <p:spPr>
          <a:xfrm>
            <a:off x="810887" y="4010278"/>
            <a:ext cx="500966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B8B13A1E-8E5B-9044-8F81-1C85A8C3C29D}"/>
              </a:ext>
            </a:extLst>
          </p:cNvPr>
          <p:cNvSpPr/>
          <p:nvPr/>
        </p:nvSpPr>
        <p:spPr>
          <a:xfrm>
            <a:off x="820623" y="3126368"/>
            <a:ext cx="4999928" cy="820988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Phase 1</a:t>
            </a:r>
          </a:p>
          <a:p>
            <a:pPr algn="ctr"/>
            <a:r>
              <a:rPr lang="en-US" sz="1600" dirty="0"/>
              <a:t>Network owners take control of their software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F16174DF-27C7-0643-BCF0-D09879D8238E}"/>
              </a:ext>
            </a:extLst>
          </p:cNvPr>
          <p:cNvSpPr txBox="1"/>
          <p:nvPr/>
        </p:nvSpPr>
        <p:spPr>
          <a:xfrm>
            <a:off x="408656" y="3984152"/>
            <a:ext cx="8066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2010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xmlns="" id="{ACC9BA80-B3E5-0746-AE60-D4831F5B16CE}"/>
              </a:ext>
            </a:extLst>
          </p:cNvPr>
          <p:cNvSpPr/>
          <p:nvPr/>
        </p:nvSpPr>
        <p:spPr>
          <a:xfrm>
            <a:off x="5830287" y="3126369"/>
            <a:ext cx="4990192" cy="817626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Phase 3</a:t>
            </a:r>
          </a:p>
          <a:p>
            <a:pPr algn="ctr"/>
            <a:r>
              <a:rPr lang="en-US" sz="1600" dirty="0"/>
              <a:t>Networks managed by verifiable closed loop control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05434368-BE7D-6D45-B149-0841E74D2CD8}"/>
              </a:ext>
            </a:extLst>
          </p:cNvPr>
          <p:cNvSpPr txBox="1"/>
          <p:nvPr/>
        </p:nvSpPr>
        <p:spPr>
          <a:xfrm>
            <a:off x="10419080" y="3985839"/>
            <a:ext cx="8066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2030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0958A6D5-9F70-7447-BBC1-3D639E10BF59}"/>
              </a:ext>
            </a:extLst>
          </p:cNvPr>
          <p:cNvSpPr txBox="1"/>
          <p:nvPr/>
        </p:nvSpPr>
        <p:spPr>
          <a:xfrm>
            <a:off x="5419202" y="3984384"/>
            <a:ext cx="8066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2020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xmlns="" id="{E013D61A-7C06-EA4D-A8A5-72ACCE29E8F6}"/>
              </a:ext>
            </a:extLst>
          </p:cNvPr>
          <p:cNvCxnSpPr/>
          <p:nvPr/>
        </p:nvCxnSpPr>
        <p:spPr>
          <a:xfrm>
            <a:off x="5822517" y="3881324"/>
            <a:ext cx="0" cy="25790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0312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oogle Shape;672;p45" descr="Router Icon - Network  Communication Icons in SVG and PNG - Icon Library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23096" y="2903506"/>
            <a:ext cx="736263" cy="59746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" name="Google Shape;680;p45"/>
          <p:cNvCxnSpPr>
            <a:stCxn id="24" idx="3"/>
            <a:endCxn id="104" idx="1"/>
          </p:cNvCxnSpPr>
          <p:nvPr/>
        </p:nvCxnSpPr>
        <p:spPr>
          <a:xfrm flipV="1">
            <a:off x="3659359" y="3194806"/>
            <a:ext cx="1174625" cy="7435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8" name="Google Shape;681;p45"/>
          <p:cNvCxnSpPr>
            <a:stCxn id="24" idx="3"/>
            <a:endCxn id="105" idx="1"/>
          </p:cNvCxnSpPr>
          <p:nvPr/>
        </p:nvCxnSpPr>
        <p:spPr>
          <a:xfrm>
            <a:off x="3659359" y="3202241"/>
            <a:ext cx="1174625" cy="90730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9" name="Google Shape;682;p45"/>
          <p:cNvCxnSpPr>
            <a:stCxn id="106" idx="1"/>
            <a:endCxn id="103" idx="3"/>
          </p:cNvCxnSpPr>
          <p:nvPr/>
        </p:nvCxnSpPr>
        <p:spPr>
          <a:xfrm flipH="1" flipV="1">
            <a:off x="5570247" y="2354066"/>
            <a:ext cx="1189485" cy="836976"/>
          </a:xfrm>
          <a:prstGeom prst="straightConnector1">
            <a:avLst/>
          </a:prstGeom>
          <a:noFill/>
          <a:ln w="28575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0" name="Google Shape;683;p45"/>
          <p:cNvCxnSpPr>
            <a:stCxn id="106" idx="1"/>
            <a:endCxn id="104" idx="3"/>
          </p:cNvCxnSpPr>
          <p:nvPr/>
        </p:nvCxnSpPr>
        <p:spPr>
          <a:xfrm flipH="1">
            <a:off x="5570247" y="3191042"/>
            <a:ext cx="1189485" cy="3764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1" name="Google Shape;684;p45"/>
          <p:cNvCxnSpPr>
            <a:stCxn id="106" idx="1"/>
            <a:endCxn id="105" idx="3"/>
          </p:cNvCxnSpPr>
          <p:nvPr/>
        </p:nvCxnSpPr>
        <p:spPr>
          <a:xfrm flipH="1">
            <a:off x="5570247" y="3191042"/>
            <a:ext cx="1189485" cy="91850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6" name="Google Shape;689;p45"/>
          <p:cNvCxnSpPr>
            <a:stCxn id="24" idx="3"/>
            <a:endCxn id="103" idx="1"/>
          </p:cNvCxnSpPr>
          <p:nvPr/>
        </p:nvCxnSpPr>
        <p:spPr>
          <a:xfrm flipV="1">
            <a:off x="3659359" y="2354066"/>
            <a:ext cx="1174625" cy="848175"/>
          </a:xfrm>
          <a:prstGeom prst="straightConnector1">
            <a:avLst/>
          </a:prstGeom>
          <a:noFill/>
          <a:ln w="28575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1" name="Google Shape;694;p45"/>
          <p:cNvCxnSpPr>
            <a:stCxn id="101" idx="1"/>
            <a:endCxn id="24" idx="1"/>
          </p:cNvCxnSpPr>
          <p:nvPr/>
        </p:nvCxnSpPr>
        <p:spPr>
          <a:xfrm flipV="1">
            <a:off x="1640039" y="3202241"/>
            <a:ext cx="1283057" cy="1193"/>
          </a:xfrm>
          <a:prstGeom prst="straightConnector1">
            <a:avLst/>
          </a:prstGeom>
          <a:noFill/>
          <a:ln w="28575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6" name="Google Shape;699;p45"/>
          <p:cNvSpPr txBox="1"/>
          <p:nvPr/>
        </p:nvSpPr>
        <p:spPr>
          <a:xfrm>
            <a:off x="3016878" y="3335992"/>
            <a:ext cx="548700" cy="307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Arial"/>
                <a:cs typeface="Arial"/>
                <a:sym typeface="Arial"/>
              </a:rPr>
              <a:t>S1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Arial"/>
              <a:cs typeface="Arial"/>
              <a:sym typeface="Arial"/>
            </a:endParaRPr>
          </a:p>
        </p:txBody>
      </p:sp>
      <p:sp>
        <p:nvSpPr>
          <p:cNvPr id="73" name="Google Shape;716;p45"/>
          <p:cNvSpPr/>
          <p:nvPr/>
        </p:nvSpPr>
        <p:spPr>
          <a:xfrm>
            <a:off x="2014830" y="3275122"/>
            <a:ext cx="440700" cy="107700"/>
          </a:xfrm>
          <a:prstGeom prst="rightArrow">
            <a:avLst>
              <a:gd name="adj1" fmla="val 50000"/>
              <a:gd name="adj2" fmla="val 50000"/>
            </a:avLst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17;p45"/>
          <p:cNvSpPr/>
          <p:nvPr/>
        </p:nvSpPr>
        <p:spPr>
          <a:xfrm>
            <a:off x="7955807" y="3260632"/>
            <a:ext cx="440700" cy="107700"/>
          </a:xfrm>
          <a:prstGeom prst="rightArrow">
            <a:avLst>
              <a:gd name="adj1" fmla="val 50000"/>
              <a:gd name="adj2" fmla="val 50000"/>
            </a:avLst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18;p45"/>
          <p:cNvSpPr/>
          <p:nvPr/>
        </p:nvSpPr>
        <p:spPr>
          <a:xfrm>
            <a:off x="946835" y="970345"/>
            <a:ext cx="2739746" cy="632407"/>
          </a:xfrm>
          <a:prstGeom prst="roundRect">
            <a:avLst>
              <a:gd name="adj" fmla="val 16667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tabLst/>
              <a:defRPr/>
            </a:pPr>
            <a:r>
              <a:rPr kumimoji="0" lang="en-US" sz="1600" i="1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Arial"/>
                <a:cs typeface="Arial"/>
                <a:sym typeface="Arial"/>
              </a:rPr>
              <a:t>Add</a:t>
            </a:r>
            <a:r>
              <a:rPr lang="en-US" sz="1600" i="1" kern="0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 </a:t>
            </a:r>
            <a:r>
              <a:rPr kumimoji="0" lang="en-US" sz="1600" b="0" i="1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Arial"/>
                <a:cs typeface="Arial"/>
                <a:sym typeface="Arial"/>
              </a:rPr>
              <a:t>Switch </a:t>
            </a:r>
            <a:r>
              <a:rPr kumimoji="0" lang="en-US" sz="16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Arial"/>
                <a:cs typeface="Arial"/>
                <a:sym typeface="Arial"/>
              </a:rPr>
              <a:t>ID, arrival time, departure, queue delay, </a:t>
            </a:r>
            <a:r>
              <a:rPr kumimoji="0" lang="en-US" sz="1600" b="0" i="1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Arial"/>
                <a:cs typeface="Arial"/>
                <a:sym typeface="Arial"/>
              </a:rPr>
              <a:t>etc</a:t>
            </a:r>
            <a:r>
              <a:rPr kumimoji="0" lang="en-US" sz="1200" b="0" i="1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Arial"/>
                <a:cs typeface="Arial"/>
                <a:sym typeface="Arial"/>
              </a:rPr>
              <a:t>.</a:t>
            </a:r>
            <a:endParaRPr kumimoji="0" sz="1200" b="0" i="1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Arial"/>
              <a:cs typeface="Arial"/>
              <a:sym typeface="Arial"/>
            </a:endParaRPr>
          </a:p>
        </p:txBody>
      </p:sp>
      <p:cxnSp>
        <p:nvCxnSpPr>
          <p:cNvPr id="76" name="Google Shape;719;p45"/>
          <p:cNvCxnSpPr>
            <a:stCxn id="75" idx="2"/>
            <a:endCxn id="24" idx="0"/>
          </p:cNvCxnSpPr>
          <p:nvPr/>
        </p:nvCxnSpPr>
        <p:spPr>
          <a:xfrm>
            <a:off x="2316708" y="1602752"/>
            <a:ext cx="974520" cy="1300754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116" name="Group 115"/>
          <p:cNvGrpSpPr/>
          <p:nvPr/>
        </p:nvGrpSpPr>
        <p:grpSpPr>
          <a:xfrm>
            <a:off x="6859726" y="4625150"/>
            <a:ext cx="2451302" cy="1088197"/>
            <a:chOff x="6802322" y="5352444"/>
            <a:chExt cx="2129100" cy="857400"/>
          </a:xfrm>
        </p:grpSpPr>
        <p:pic>
          <p:nvPicPr>
            <p:cNvPr id="14" name="Google Shape;668;p45" descr="Image result for database icon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984722" y="5524794"/>
              <a:ext cx="493500" cy="49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" name="Google Shape;669;p45"/>
            <p:cNvSpPr/>
            <p:nvPr/>
          </p:nvSpPr>
          <p:spPr>
            <a:xfrm>
              <a:off x="6802322" y="5352444"/>
              <a:ext cx="2129100" cy="8574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77" name="Google Shape;720;p45"/>
            <p:cNvPicPr preferRelativeResize="0"/>
            <p:nvPr/>
          </p:nvPicPr>
          <p:blipFill rotWithShape="1">
            <a:blip r:embed="rId5">
              <a:alphaModFix/>
            </a:blip>
            <a:srcRect r="890" b="46563"/>
            <a:stretch/>
          </p:blipFill>
          <p:spPr>
            <a:xfrm>
              <a:off x="7603165" y="5418362"/>
              <a:ext cx="1230589" cy="725451"/>
            </a:xfrm>
            <a:prstGeom prst="rect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pic>
      </p:grpSp>
      <p:sp>
        <p:nvSpPr>
          <p:cNvPr id="78" name="Google Shape;721;p45"/>
          <p:cNvSpPr/>
          <p:nvPr/>
        </p:nvSpPr>
        <p:spPr>
          <a:xfrm rot="5400000">
            <a:off x="7559699" y="4014237"/>
            <a:ext cx="493500" cy="107700"/>
          </a:xfrm>
          <a:prstGeom prst="rightArrow">
            <a:avLst>
              <a:gd name="adj1" fmla="val 50000"/>
              <a:gd name="adj2" fmla="val 50000"/>
            </a:avLst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22;p45"/>
          <p:cNvSpPr txBox="1"/>
          <p:nvPr/>
        </p:nvSpPr>
        <p:spPr>
          <a:xfrm>
            <a:off x="5264871" y="4883205"/>
            <a:ext cx="1586931" cy="610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tabLst/>
              <a:defRPr/>
            </a:pPr>
            <a:r>
              <a:rPr kumimoji="0" lang="en-US" sz="16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Arial"/>
                <a:cs typeface="Arial"/>
                <a:sym typeface="Arial"/>
              </a:rPr>
              <a:t>Log, analyze, replay, visualize</a:t>
            </a:r>
            <a:endParaRPr kumimoji="0" sz="1600" b="0" i="1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Arial"/>
              <a:cs typeface="Arial"/>
              <a:sym typeface="Arial"/>
            </a:endParaRPr>
          </a:p>
        </p:txBody>
      </p:sp>
      <p:sp>
        <p:nvSpPr>
          <p:cNvPr id="81" name="Google Shape;724;p45"/>
          <p:cNvSpPr/>
          <p:nvPr/>
        </p:nvSpPr>
        <p:spPr>
          <a:xfrm>
            <a:off x="7127863" y="968614"/>
            <a:ext cx="2187824" cy="634138"/>
          </a:xfrm>
          <a:prstGeom prst="roundRect">
            <a:avLst>
              <a:gd name="adj" fmla="val 16667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tabLst/>
              <a:defRPr/>
            </a:pPr>
            <a:r>
              <a:rPr kumimoji="0" lang="en-US" sz="16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Arial"/>
                <a:cs typeface="Arial"/>
                <a:sym typeface="Arial"/>
              </a:rPr>
              <a:t>Generate report with switch metadata</a:t>
            </a:r>
            <a:endParaRPr kumimoji="0" sz="1600" b="0" i="1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Arial"/>
              <a:cs typeface="Arial"/>
              <a:sym typeface="Arial"/>
            </a:endParaRPr>
          </a:p>
        </p:txBody>
      </p:sp>
      <p:cxnSp>
        <p:nvCxnSpPr>
          <p:cNvPr id="82" name="Google Shape;725;p45"/>
          <p:cNvCxnSpPr>
            <a:stCxn id="81" idx="2"/>
            <a:endCxn id="106" idx="0"/>
          </p:cNvCxnSpPr>
          <p:nvPr/>
        </p:nvCxnSpPr>
        <p:spPr>
          <a:xfrm flipH="1">
            <a:off x="7127864" y="1602752"/>
            <a:ext cx="1093911" cy="1289555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15" name="Group 14"/>
          <p:cNvGrpSpPr/>
          <p:nvPr/>
        </p:nvGrpSpPr>
        <p:grpSpPr>
          <a:xfrm>
            <a:off x="3353886" y="1878513"/>
            <a:ext cx="1162423" cy="875625"/>
            <a:chOff x="886475" y="4811488"/>
            <a:chExt cx="1162423" cy="875625"/>
          </a:xfrm>
        </p:grpSpPr>
        <p:sp>
          <p:nvSpPr>
            <p:cNvPr id="84" name="Rectangle 83"/>
            <p:cNvSpPr/>
            <p:nvPr/>
          </p:nvSpPr>
          <p:spPr>
            <a:xfrm>
              <a:off x="886476" y="4811488"/>
              <a:ext cx="1162421" cy="267741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Header</a:t>
              </a:r>
              <a:endParaRPr lang="en-US" sz="1600" dirty="0"/>
            </a:p>
          </p:txBody>
        </p:sp>
        <p:sp>
          <p:nvSpPr>
            <p:cNvPr id="85" name="Rectangle 84"/>
            <p:cNvSpPr/>
            <p:nvPr/>
          </p:nvSpPr>
          <p:spPr>
            <a:xfrm>
              <a:off x="886475" y="5077972"/>
              <a:ext cx="1162422" cy="264737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Metadata S1</a:t>
              </a:r>
              <a:endParaRPr lang="en-US" sz="1400" dirty="0"/>
            </a:p>
          </p:txBody>
        </p:sp>
        <p:sp>
          <p:nvSpPr>
            <p:cNvPr id="86" name="Rectangle 85"/>
            <p:cNvSpPr/>
            <p:nvPr/>
          </p:nvSpPr>
          <p:spPr>
            <a:xfrm>
              <a:off x="886476" y="5348165"/>
              <a:ext cx="1162422" cy="338948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Payload</a:t>
              </a:r>
              <a:endParaRPr lang="en-US" sz="1600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1668739" y="2543815"/>
            <a:ext cx="1162422" cy="594589"/>
            <a:chOff x="9487491" y="4969625"/>
            <a:chExt cx="1162422" cy="594589"/>
          </a:xfrm>
        </p:grpSpPr>
        <p:sp>
          <p:nvSpPr>
            <p:cNvPr id="90" name="Rectangle 89"/>
            <p:cNvSpPr/>
            <p:nvPr/>
          </p:nvSpPr>
          <p:spPr>
            <a:xfrm>
              <a:off x="9487491" y="4969625"/>
              <a:ext cx="1162421" cy="267741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Header</a:t>
              </a:r>
              <a:endParaRPr lang="en-US" sz="1600" dirty="0"/>
            </a:p>
          </p:txBody>
        </p:sp>
        <p:sp>
          <p:nvSpPr>
            <p:cNvPr id="92" name="Rectangle 91"/>
            <p:cNvSpPr/>
            <p:nvPr/>
          </p:nvSpPr>
          <p:spPr>
            <a:xfrm>
              <a:off x="9487491" y="5225266"/>
              <a:ext cx="1162422" cy="338948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Payload</a:t>
              </a:r>
              <a:endParaRPr lang="en-US" sz="1600" dirty="0"/>
            </a:p>
          </p:txBody>
        </p:sp>
      </p:grpSp>
      <p:grpSp>
        <p:nvGrpSpPr>
          <p:cNvPr id="114" name="Group 113"/>
          <p:cNvGrpSpPr/>
          <p:nvPr/>
        </p:nvGrpSpPr>
        <p:grpSpPr>
          <a:xfrm>
            <a:off x="7563417" y="2516152"/>
            <a:ext cx="1162422" cy="594589"/>
            <a:chOff x="9639891" y="5801294"/>
            <a:chExt cx="1162422" cy="594589"/>
          </a:xfrm>
        </p:grpSpPr>
        <p:sp>
          <p:nvSpPr>
            <p:cNvPr id="93" name="Rectangle 92"/>
            <p:cNvSpPr/>
            <p:nvPr/>
          </p:nvSpPr>
          <p:spPr>
            <a:xfrm>
              <a:off x="9639891" y="5801294"/>
              <a:ext cx="1162421" cy="267741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Header</a:t>
              </a:r>
              <a:endParaRPr lang="en-US" sz="1600" dirty="0"/>
            </a:p>
          </p:txBody>
        </p:sp>
        <p:sp>
          <p:nvSpPr>
            <p:cNvPr id="94" name="Rectangle 93"/>
            <p:cNvSpPr/>
            <p:nvPr/>
          </p:nvSpPr>
          <p:spPr>
            <a:xfrm>
              <a:off x="9639891" y="6056935"/>
              <a:ext cx="1162422" cy="338948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Payload</a:t>
              </a:r>
              <a:endParaRPr lang="en-US" sz="1600" dirty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5892141" y="1632350"/>
            <a:ext cx="1162422" cy="1124159"/>
            <a:chOff x="2281540" y="4818482"/>
            <a:chExt cx="1162422" cy="1124159"/>
          </a:xfrm>
        </p:grpSpPr>
        <p:sp>
          <p:nvSpPr>
            <p:cNvPr id="87" name="Rectangle 86"/>
            <p:cNvSpPr/>
            <p:nvPr/>
          </p:nvSpPr>
          <p:spPr>
            <a:xfrm>
              <a:off x="2281541" y="4818482"/>
              <a:ext cx="1162421" cy="267741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Header</a:t>
              </a:r>
              <a:endParaRPr lang="en-US" sz="1600" dirty="0"/>
            </a:p>
          </p:txBody>
        </p:sp>
        <p:sp>
          <p:nvSpPr>
            <p:cNvPr id="88" name="Rectangle 87"/>
            <p:cNvSpPr/>
            <p:nvPr/>
          </p:nvSpPr>
          <p:spPr>
            <a:xfrm>
              <a:off x="2281540" y="5071903"/>
              <a:ext cx="1162422" cy="264737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Metadata S1</a:t>
              </a:r>
              <a:endParaRPr lang="en-US" sz="1400" dirty="0"/>
            </a:p>
          </p:txBody>
        </p:sp>
        <p:sp>
          <p:nvSpPr>
            <p:cNvPr id="89" name="Rectangle 88"/>
            <p:cNvSpPr/>
            <p:nvPr/>
          </p:nvSpPr>
          <p:spPr>
            <a:xfrm>
              <a:off x="2281540" y="5603693"/>
              <a:ext cx="1162422" cy="338948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Payload</a:t>
              </a:r>
              <a:endParaRPr lang="en-US" sz="1600" dirty="0"/>
            </a:p>
          </p:txBody>
        </p:sp>
        <p:sp>
          <p:nvSpPr>
            <p:cNvPr id="95" name="Rectangle 94"/>
            <p:cNvSpPr/>
            <p:nvPr/>
          </p:nvSpPr>
          <p:spPr>
            <a:xfrm>
              <a:off x="2281540" y="5335191"/>
              <a:ext cx="1162422" cy="264737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smtClean="0"/>
                <a:t>Metadata S2</a:t>
              </a:r>
              <a:endParaRPr lang="en-US" sz="1400" dirty="0"/>
            </a:p>
          </p:txBody>
        </p:sp>
      </p:grpSp>
      <p:grpSp>
        <p:nvGrpSpPr>
          <p:cNvPr id="115" name="Group 114"/>
          <p:cNvGrpSpPr/>
          <p:nvPr/>
        </p:nvGrpSpPr>
        <p:grpSpPr>
          <a:xfrm>
            <a:off x="6536497" y="3691281"/>
            <a:ext cx="1162422" cy="792762"/>
            <a:chOff x="3604515" y="5089175"/>
            <a:chExt cx="1162422" cy="792762"/>
          </a:xfrm>
        </p:grpSpPr>
        <p:sp>
          <p:nvSpPr>
            <p:cNvPr id="97" name="Rectangle 96"/>
            <p:cNvSpPr/>
            <p:nvPr/>
          </p:nvSpPr>
          <p:spPr>
            <a:xfrm>
              <a:off x="3604515" y="5089175"/>
              <a:ext cx="1162422" cy="264737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Metadata S1</a:t>
              </a:r>
              <a:endParaRPr lang="en-US" sz="1400" dirty="0"/>
            </a:p>
          </p:txBody>
        </p:sp>
        <p:sp>
          <p:nvSpPr>
            <p:cNvPr id="99" name="Rectangle 98"/>
            <p:cNvSpPr/>
            <p:nvPr/>
          </p:nvSpPr>
          <p:spPr>
            <a:xfrm>
              <a:off x="3604515" y="5352463"/>
              <a:ext cx="1162422" cy="264737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smtClean="0"/>
                <a:t>Metadata S2</a:t>
              </a:r>
              <a:endParaRPr lang="en-US" sz="1400" dirty="0"/>
            </a:p>
          </p:txBody>
        </p:sp>
        <p:sp>
          <p:nvSpPr>
            <p:cNvPr id="100" name="Rectangle 99"/>
            <p:cNvSpPr/>
            <p:nvPr/>
          </p:nvSpPr>
          <p:spPr>
            <a:xfrm>
              <a:off x="3604515" y="5617200"/>
              <a:ext cx="1162422" cy="264737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Metadata S5</a:t>
              </a:r>
              <a:endParaRPr lang="en-US" sz="1400" dirty="0"/>
            </a:p>
          </p:txBody>
        </p:sp>
      </p:grpSp>
      <p:pic>
        <p:nvPicPr>
          <p:cNvPr id="101" name="Picture 22">
            <a:extLst>
              <a:ext uri="{FF2B5EF4-FFF2-40B4-BE49-F238E27FC236}">
                <a16:creationId xmlns:a16="http://schemas.microsoft.com/office/drawing/2014/main" xmlns="" id="{16E85FEA-A04A-4E4D-A2F7-C0A62BD48DCD}"/>
              </a:ext>
            </a:extLst>
          </p:cNvPr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01780" y="2594299"/>
            <a:ext cx="938259" cy="1218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" name="Picture 22">
            <a:extLst>
              <a:ext uri="{FF2B5EF4-FFF2-40B4-BE49-F238E27FC236}">
                <a16:creationId xmlns:a16="http://schemas.microsoft.com/office/drawing/2014/main" xmlns="" id="{B11DED87-F96E-CC4A-9AC4-DB714124A299}"/>
              </a:ext>
            </a:extLst>
          </p:cNvPr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9269" y="2571537"/>
            <a:ext cx="938259" cy="1218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" name="Google Shape;672;p45" descr="Router Icon - Network  Communication Icons in SVG and PNG - Icon Library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33984" y="2055331"/>
            <a:ext cx="736263" cy="5974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672;p45" descr="Router Icon - Network  Communication Icons in SVG and PNG - Icon Library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33984" y="2896071"/>
            <a:ext cx="736263" cy="5974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672;p45" descr="Router Icon - Network  Communication Icons in SVG and PNG - Icon Library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33984" y="3810813"/>
            <a:ext cx="736263" cy="5974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672;p45" descr="Router Icon - Network  Communication Icons in SVG and PNG - Icon Library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59732" y="2892307"/>
            <a:ext cx="736263" cy="59746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0" name="Google Shape;694;p45"/>
          <p:cNvCxnSpPr>
            <a:stCxn id="106" idx="3"/>
            <a:endCxn id="102" idx="1"/>
          </p:cNvCxnSpPr>
          <p:nvPr/>
        </p:nvCxnSpPr>
        <p:spPr>
          <a:xfrm flipV="1">
            <a:off x="7495995" y="3180672"/>
            <a:ext cx="1283274" cy="10370"/>
          </a:xfrm>
          <a:prstGeom prst="straightConnector1">
            <a:avLst/>
          </a:prstGeom>
          <a:noFill/>
          <a:ln w="28575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7" name="Google Shape;699;p45"/>
          <p:cNvSpPr txBox="1"/>
          <p:nvPr/>
        </p:nvSpPr>
        <p:spPr>
          <a:xfrm>
            <a:off x="4927765" y="2470586"/>
            <a:ext cx="548700" cy="307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Arial"/>
                <a:cs typeface="Arial"/>
                <a:sym typeface="Arial"/>
              </a:rPr>
              <a:t>S2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Arial"/>
              <a:cs typeface="Arial"/>
              <a:sym typeface="Arial"/>
            </a:endParaRPr>
          </a:p>
        </p:txBody>
      </p:sp>
      <p:sp>
        <p:nvSpPr>
          <p:cNvPr id="118" name="Google Shape;699;p45"/>
          <p:cNvSpPr txBox="1"/>
          <p:nvPr/>
        </p:nvSpPr>
        <p:spPr>
          <a:xfrm>
            <a:off x="4927765" y="3329940"/>
            <a:ext cx="548700" cy="307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Arial"/>
                <a:cs typeface="Arial"/>
                <a:sym typeface="Arial"/>
              </a:rPr>
              <a:t>S3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Arial"/>
              <a:cs typeface="Arial"/>
              <a:sym typeface="Arial"/>
            </a:endParaRPr>
          </a:p>
        </p:txBody>
      </p:sp>
      <p:sp>
        <p:nvSpPr>
          <p:cNvPr id="119" name="Google Shape;699;p45"/>
          <p:cNvSpPr txBox="1"/>
          <p:nvPr/>
        </p:nvSpPr>
        <p:spPr>
          <a:xfrm>
            <a:off x="4927765" y="4233076"/>
            <a:ext cx="548700" cy="307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Arial"/>
                <a:cs typeface="Arial"/>
                <a:sym typeface="Arial"/>
              </a:rPr>
              <a:t>S4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Arial"/>
              <a:cs typeface="Arial"/>
              <a:sym typeface="Arial"/>
            </a:endParaRPr>
          </a:p>
        </p:txBody>
      </p:sp>
      <p:sp>
        <p:nvSpPr>
          <p:cNvPr id="120" name="Google Shape;699;p45"/>
          <p:cNvSpPr txBox="1"/>
          <p:nvPr/>
        </p:nvSpPr>
        <p:spPr>
          <a:xfrm>
            <a:off x="6843358" y="3313070"/>
            <a:ext cx="548700" cy="307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Arial"/>
                <a:cs typeface="Arial"/>
                <a:sym typeface="Arial"/>
              </a:rPr>
              <a:t>S5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14956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538;p154"/>
          <p:cNvSpPr/>
          <p:nvPr/>
        </p:nvSpPr>
        <p:spPr>
          <a:xfrm>
            <a:off x="2178835" y="1304428"/>
            <a:ext cx="6628834" cy="1197038"/>
          </a:xfrm>
          <a:prstGeom prst="roundRect">
            <a:avLst>
              <a:gd name="adj" fmla="val 0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b="0" i="0" u="none" strike="noStrike" cap="none" dirty="0" smtClean="0">
                <a:solidFill>
                  <a:srgbClr val="000000"/>
                </a:solidFill>
                <a:ea typeface="Consolas"/>
                <a:cs typeface="Consolas"/>
                <a:sym typeface="Consolas"/>
              </a:rPr>
              <a:t>Flow</a:t>
            </a:r>
            <a:r>
              <a:rPr lang="en-US" b="0" i="0" u="none" strike="noStrike" cap="none" dirty="0" smtClean="0">
                <a:solidFill>
                  <a:srgbClr val="000000"/>
                </a:solidFill>
                <a:ea typeface="Consolas"/>
                <a:cs typeface="Consolas"/>
                <a:sym typeface="Consolas"/>
              </a:rPr>
              <a:t> </a:t>
            </a:r>
            <a:r>
              <a:rPr lang="en" b="0" i="0" u="none" strike="noStrike" cap="none" dirty="0" smtClean="0">
                <a:solidFill>
                  <a:srgbClr val="000000"/>
                </a:solidFill>
                <a:ea typeface="Consolas"/>
                <a:cs typeface="Consolas"/>
                <a:sym typeface="Consolas"/>
              </a:rPr>
              <a:t>Objective</a:t>
            </a:r>
            <a:r>
              <a:rPr lang="en-US" dirty="0" smtClean="0">
                <a:solidFill>
                  <a:srgbClr val="000000"/>
                </a:solidFill>
                <a:ea typeface="Consolas"/>
                <a:cs typeface="Consolas"/>
                <a:sym typeface="Consolas"/>
              </a:rPr>
              <a:t> Service</a:t>
            </a:r>
            <a:endParaRPr b="0" i="0" u="none" strike="noStrike" cap="none" dirty="0">
              <a:solidFill>
                <a:srgbClr val="000000"/>
              </a:solidFill>
              <a:ea typeface="Consolas"/>
              <a:cs typeface="Consolas"/>
              <a:sym typeface="Consolas"/>
            </a:endParaRPr>
          </a:p>
        </p:txBody>
      </p:sp>
      <p:sp>
        <p:nvSpPr>
          <p:cNvPr id="54" name="Google Shape;1535;p154"/>
          <p:cNvSpPr/>
          <p:nvPr/>
        </p:nvSpPr>
        <p:spPr>
          <a:xfrm>
            <a:off x="2178835" y="3020083"/>
            <a:ext cx="3260457" cy="1415281"/>
          </a:xfrm>
          <a:prstGeom prst="roundRect">
            <a:avLst>
              <a:gd name="adj" fmla="val 0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600" b="0" i="0" u="none" strike="noStrike" cap="none" dirty="0" smtClean="0">
                <a:solidFill>
                  <a:srgbClr val="000000"/>
                </a:solidFill>
                <a:ea typeface="Arial"/>
                <a:cs typeface="Arial"/>
                <a:sym typeface="Arial"/>
              </a:rPr>
              <a:t>Vendor </a:t>
            </a:r>
            <a:r>
              <a:rPr lang="en-US" sz="1600" dirty="0" smtClean="0">
                <a:solidFill>
                  <a:srgbClr val="000000"/>
                </a:solidFill>
                <a:ea typeface="Arial"/>
                <a:cs typeface="Arial"/>
                <a:sym typeface="Arial"/>
              </a:rPr>
              <a:t>1</a:t>
            </a:r>
            <a:r>
              <a:rPr lang="en-US" sz="1600" b="0" i="0" u="none" strike="noStrike" cap="none" dirty="0" smtClean="0">
                <a:solidFill>
                  <a:srgbClr val="000000"/>
                </a:solidFill>
                <a:ea typeface="Arial"/>
                <a:cs typeface="Arial"/>
                <a:sym typeface="Arial"/>
              </a:rPr>
              <a:t> Pipeline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20" name="Google Shape;1535;p154"/>
          <p:cNvSpPr/>
          <p:nvPr/>
        </p:nvSpPr>
        <p:spPr>
          <a:xfrm>
            <a:off x="2259724" y="1806146"/>
            <a:ext cx="3125372" cy="579708"/>
          </a:xfrm>
          <a:prstGeom prst="roundRect">
            <a:avLst>
              <a:gd name="adj" fmla="val 0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600" b="0" i="0" u="none" strike="noStrike" cap="none" dirty="0" smtClean="0">
                <a:solidFill>
                  <a:srgbClr val="000000"/>
                </a:solidFill>
                <a:ea typeface="Arial"/>
                <a:cs typeface="Arial"/>
                <a:sym typeface="Arial"/>
              </a:rPr>
              <a:t>Vendor 1 </a:t>
            </a:r>
            <a:r>
              <a:rPr lang="en-US" sz="1600" b="0" i="0" u="none" strike="noStrike" cap="none" dirty="0" err="1" smtClean="0">
                <a:solidFill>
                  <a:srgbClr val="000000"/>
                </a:solidFill>
                <a:ea typeface="Arial"/>
                <a:cs typeface="Arial"/>
                <a:sym typeface="Arial"/>
              </a:rPr>
              <a:t>Pipeliner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24" name="Google Shape;1535;p154"/>
          <p:cNvSpPr/>
          <p:nvPr/>
        </p:nvSpPr>
        <p:spPr>
          <a:xfrm>
            <a:off x="5590331" y="1806146"/>
            <a:ext cx="3131100" cy="579708"/>
          </a:xfrm>
          <a:prstGeom prst="roundRect">
            <a:avLst>
              <a:gd name="adj" fmla="val 0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600" b="0" i="0" u="none" strike="noStrike" cap="none" dirty="0" smtClean="0">
                <a:solidFill>
                  <a:srgbClr val="000000"/>
                </a:solidFill>
                <a:ea typeface="Arial"/>
                <a:cs typeface="Arial"/>
                <a:sym typeface="Arial"/>
              </a:rPr>
              <a:t>Vendor 2 </a:t>
            </a:r>
            <a:r>
              <a:rPr lang="en-US" sz="1600" b="0" i="0" u="none" strike="noStrike" cap="none" dirty="0" err="1" smtClean="0">
                <a:solidFill>
                  <a:srgbClr val="000000"/>
                </a:solidFill>
                <a:ea typeface="Arial"/>
                <a:cs typeface="Arial"/>
                <a:sym typeface="Arial"/>
              </a:rPr>
              <a:t>Pipeliner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26" name="Google Shape;1535;p154"/>
          <p:cNvSpPr/>
          <p:nvPr/>
        </p:nvSpPr>
        <p:spPr>
          <a:xfrm>
            <a:off x="5547212" y="3020083"/>
            <a:ext cx="3260457" cy="1415281"/>
          </a:xfrm>
          <a:prstGeom prst="roundRect">
            <a:avLst>
              <a:gd name="adj" fmla="val 0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600" b="0" i="0" u="none" strike="noStrike" cap="none" smtClean="0">
                <a:solidFill>
                  <a:srgbClr val="000000"/>
                </a:solidFill>
                <a:ea typeface="Arial"/>
                <a:cs typeface="Arial"/>
                <a:sym typeface="Arial"/>
              </a:rPr>
              <a:t>Vendor </a:t>
            </a:r>
            <a:r>
              <a:rPr lang="en-US" sz="1600">
                <a:solidFill>
                  <a:srgbClr val="000000"/>
                </a:solidFill>
                <a:ea typeface="Arial"/>
                <a:cs typeface="Arial"/>
                <a:sym typeface="Arial"/>
              </a:rPr>
              <a:t>2</a:t>
            </a:r>
            <a:r>
              <a:rPr lang="en-US" sz="1600" b="0" i="0" u="none" strike="noStrike" cap="none" smtClean="0">
                <a:solidFill>
                  <a:srgbClr val="000000"/>
                </a:solidFill>
                <a:ea typeface="Arial"/>
                <a:cs typeface="Arial"/>
                <a:sym typeface="Arial"/>
              </a:rPr>
              <a:t> Pipeline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680515" y="3394842"/>
            <a:ext cx="2257096" cy="599091"/>
            <a:chOff x="2942897" y="3342292"/>
            <a:chExt cx="2257096" cy="599091"/>
          </a:xfrm>
        </p:grpSpPr>
        <p:sp>
          <p:nvSpPr>
            <p:cNvPr id="32" name="Rounded Rectangle 31"/>
            <p:cNvSpPr/>
            <p:nvPr/>
          </p:nvSpPr>
          <p:spPr>
            <a:xfrm>
              <a:off x="3720662" y="3342292"/>
              <a:ext cx="714703" cy="599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lnSpc>
                  <a:spcPct val="80000"/>
                </a:lnSpc>
              </a:pPr>
              <a:r>
                <a:rPr lang="en-US" sz="1400" dirty="0" smtClean="0"/>
                <a:t>T2</a:t>
              </a:r>
            </a:p>
            <a:p>
              <a:pPr algn="ctr">
                <a:lnSpc>
                  <a:spcPct val="80000"/>
                </a:lnSpc>
              </a:pPr>
              <a:r>
                <a:rPr lang="en-US" sz="1400" dirty="0" smtClean="0"/>
                <a:t>port-</a:t>
              </a:r>
            </a:p>
            <a:p>
              <a:pPr algn="ctr">
                <a:lnSpc>
                  <a:spcPct val="80000"/>
                </a:lnSpc>
              </a:pPr>
              <a:r>
                <a:rPr lang="en-US" sz="1400" dirty="0" err="1" smtClean="0"/>
                <a:t>vlan</a:t>
              </a:r>
              <a:endParaRPr lang="en-US" sz="1400" dirty="0"/>
            </a:p>
          </p:txBody>
        </p:sp>
        <p:sp>
          <p:nvSpPr>
            <p:cNvPr id="45" name="Rounded Rectangle 44"/>
            <p:cNvSpPr/>
            <p:nvPr/>
          </p:nvSpPr>
          <p:spPr>
            <a:xfrm>
              <a:off x="2942897" y="3342292"/>
              <a:ext cx="714703" cy="599090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T0</a:t>
              </a:r>
            </a:p>
            <a:p>
              <a:pPr algn="ctr"/>
              <a:r>
                <a:rPr lang="en-US" sz="1400" dirty="0" smtClean="0"/>
                <a:t>mac</a:t>
              </a:r>
              <a:endParaRPr lang="en-US" sz="1400" dirty="0"/>
            </a:p>
          </p:txBody>
        </p:sp>
        <p:sp>
          <p:nvSpPr>
            <p:cNvPr id="46" name="Rounded Rectangle 45"/>
            <p:cNvSpPr/>
            <p:nvPr/>
          </p:nvSpPr>
          <p:spPr>
            <a:xfrm>
              <a:off x="4485290" y="3342292"/>
              <a:ext cx="714703" cy="599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T6</a:t>
              </a:r>
            </a:p>
            <a:p>
              <a:pPr algn="ctr"/>
              <a:r>
                <a:rPr lang="en-US" sz="1400" dirty="0" err="1" smtClean="0"/>
                <a:t>ip</a:t>
              </a:r>
              <a:endParaRPr lang="en-US" sz="1400" dirty="0"/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5633449" y="3394841"/>
            <a:ext cx="3087982" cy="599091"/>
            <a:chOff x="5611767" y="3342291"/>
            <a:chExt cx="3087982" cy="599091"/>
          </a:xfrm>
        </p:grpSpPr>
        <p:sp>
          <p:nvSpPr>
            <p:cNvPr id="50" name="Rounded Rectangle 49"/>
            <p:cNvSpPr/>
            <p:nvPr/>
          </p:nvSpPr>
          <p:spPr>
            <a:xfrm>
              <a:off x="6402860" y="3342291"/>
              <a:ext cx="714703" cy="599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T1</a:t>
              </a:r>
            </a:p>
            <a:p>
              <a:pPr algn="ctr"/>
              <a:r>
                <a:rPr lang="en-US" sz="1400" dirty="0" err="1" smtClean="0"/>
                <a:t>vlan</a:t>
              </a:r>
              <a:endParaRPr lang="en-US" sz="1400" dirty="0"/>
            </a:p>
          </p:txBody>
        </p:sp>
        <p:sp>
          <p:nvSpPr>
            <p:cNvPr id="51" name="Rounded Rectangle 50"/>
            <p:cNvSpPr/>
            <p:nvPr/>
          </p:nvSpPr>
          <p:spPr>
            <a:xfrm>
              <a:off x="5611767" y="3342291"/>
              <a:ext cx="714703" cy="599090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T0</a:t>
              </a:r>
            </a:p>
            <a:p>
              <a:pPr algn="ctr"/>
              <a:r>
                <a:rPr lang="en-US" sz="1400" dirty="0" smtClean="0"/>
                <a:t>port</a:t>
              </a:r>
              <a:endParaRPr lang="en-US" sz="1400" dirty="0"/>
            </a:p>
          </p:txBody>
        </p:sp>
        <p:sp>
          <p:nvSpPr>
            <p:cNvPr id="52" name="Rounded Rectangle 51"/>
            <p:cNvSpPr/>
            <p:nvPr/>
          </p:nvSpPr>
          <p:spPr>
            <a:xfrm>
              <a:off x="7193953" y="3342291"/>
              <a:ext cx="714703" cy="599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T2</a:t>
              </a:r>
            </a:p>
            <a:p>
              <a:pPr algn="ctr"/>
              <a:r>
                <a:rPr lang="en-US" sz="1400" dirty="0" smtClean="0"/>
                <a:t>mac</a:t>
              </a:r>
              <a:endParaRPr lang="en-US" sz="1400" dirty="0"/>
            </a:p>
          </p:txBody>
        </p:sp>
        <p:sp>
          <p:nvSpPr>
            <p:cNvPr id="53" name="Rounded Rectangle 52"/>
            <p:cNvSpPr/>
            <p:nvPr/>
          </p:nvSpPr>
          <p:spPr>
            <a:xfrm>
              <a:off x="7985046" y="3342291"/>
              <a:ext cx="714703" cy="599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T4</a:t>
              </a:r>
            </a:p>
            <a:p>
              <a:pPr algn="ctr"/>
              <a:r>
                <a:rPr lang="en-US" sz="1400" dirty="0" err="1" smtClean="0"/>
                <a:t>ip</a:t>
              </a:r>
              <a:endParaRPr lang="en-US" sz="1400" dirty="0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3042229" y="420417"/>
            <a:ext cx="4902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Match on “Switch-Port, MAC-</a:t>
            </a:r>
            <a:r>
              <a:rPr lang="en-US" dirty="0" err="1" smtClean="0"/>
              <a:t>Addr</a:t>
            </a:r>
            <a:r>
              <a:rPr lang="en-US" dirty="0" smtClean="0"/>
              <a:t>, VLAN, IP-</a:t>
            </a:r>
            <a:r>
              <a:rPr lang="en-US" dirty="0" err="1" smtClean="0"/>
              <a:t>Addr</a:t>
            </a:r>
            <a:r>
              <a:rPr lang="en-US" dirty="0" smtClean="0"/>
              <a:t>”</a:t>
            </a:r>
            <a:endParaRPr lang="en-US" dirty="0"/>
          </a:p>
        </p:txBody>
      </p:sp>
      <p:sp>
        <p:nvSpPr>
          <p:cNvPr id="7" name="Down Arrow 6"/>
          <p:cNvSpPr/>
          <p:nvPr/>
        </p:nvSpPr>
        <p:spPr>
          <a:xfrm>
            <a:off x="5396174" y="789749"/>
            <a:ext cx="194157" cy="40843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7" name="Straight Arrow Connector 56"/>
          <p:cNvCxnSpPr>
            <a:stCxn id="20" idx="2"/>
            <a:endCxn id="45" idx="0"/>
          </p:cNvCxnSpPr>
          <p:nvPr/>
        </p:nvCxnSpPr>
        <p:spPr>
          <a:xfrm flipH="1">
            <a:off x="3037867" y="2385854"/>
            <a:ext cx="784543" cy="10089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20" idx="2"/>
            <a:endCxn id="32" idx="0"/>
          </p:cNvCxnSpPr>
          <p:nvPr/>
        </p:nvCxnSpPr>
        <p:spPr>
          <a:xfrm flipH="1">
            <a:off x="3815632" y="2385854"/>
            <a:ext cx="6778" cy="10089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stCxn id="20" idx="2"/>
            <a:endCxn id="46" idx="0"/>
          </p:cNvCxnSpPr>
          <p:nvPr/>
        </p:nvCxnSpPr>
        <p:spPr>
          <a:xfrm>
            <a:off x="3822410" y="2385854"/>
            <a:ext cx="757850" cy="10089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>
            <a:stCxn id="24" idx="2"/>
            <a:endCxn id="51" idx="0"/>
          </p:cNvCxnSpPr>
          <p:nvPr/>
        </p:nvCxnSpPr>
        <p:spPr>
          <a:xfrm flipH="1">
            <a:off x="5990801" y="2385854"/>
            <a:ext cx="1165080" cy="10089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>
            <a:stCxn id="24" idx="2"/>
            <a:endCxn id="50" idx="0"/>
          </p:cNvCxnSpPr>
          <p:nvPr/>
        </p:nvCxnSpPr>
        <p:spPr>
          <a:xfrm flipH="1">
            <a:off x="6781894" y="2385854"/>
            <a:ext cx="373987" cy="10089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stCxn id="24" idx="2"/>
            <a:endCxn id="52" idx="0"/>
          </p:cNvCxnSpPr>
          <p:nvPr/>
        </p:nvCxnSpPr>
        <p:spPr>
          <a:xfrm>
            <a:off x="7155881" y="2385854"/>
            <a:ext cx="417106" cy="10089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stCxn id="24" idx="2"/>
            <a:endCxn id="53" idx="0"/>
          </p:cNvCxnSpPr>
          <p:nvPr/>
        </p:nvCxnSpPr>
        <p:spPr>
          <a:xfrm>
            <a:off x="7155881" y="2385854"/>
            <a:ext cx="1208199" cy="10089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8" name="Group 77"/>
          <p:cNvGrpSpPr/>
          <p:nvPr/>
        </p:nvGrpSpPr>
        <p:grpSpPr>
          <a:xfrm>
            <a:off x="7898808" y="2518621"/>
            <a:ext cx="1435986" cy="486287"/>
            <a:chOff x="8828689" y="2528139"/>
            <a:chExt cx="1435986" cy="486287"/>
          </a:xfrm>
        </p:grpSpPr>
        <p:sp>
          <p:nvSpPr>
            <p:cNvPr id="76" name="TextBox 75"/>
            <p:cNvSpPr txBox="1"/>
            <p:nvPr/>
          </p:nvSpPr>
          <p:spPr>
            <a:xfrm>
              <a:off x="8923282" y="2528139"/>
              <a:ext cx="1341393" cy="4862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1600" dirty="0" smtClean="0"/>
                <a:t>OpenFlow 1.3</a:t>
              </a:r>
            </a:p>
            <a:p>
              <a:pPr>
                <a:lnSpc>
                  <a:spcPct val="80000"/>
                </a:lnSpc>
              </a:pPr>
              <a:r>
                <a:rPr lang="en-US" sz="1600" dirty="0" smtClean="0"/>
                <a:t>Flow Rules</a:t>
              </a:r>
              <a:endParaRPr lang="en-US" sz="1600" dirty="0"/>
            </a:p>
          </p:txBody>
        </p:sp>
        <p:sp>
          <p:nvSpPr>
            <p:cNvPr id="77" name="Right Brace 76"/>
            <p:cNvSpPr/>
            <p:nvPr/>
          </p:nvSpPr>
          <p:spPr>
            <a:xfrm>
              <a:off x="8828689" y="2575034"/>
              <a:ext cx="94593" cy="392499"/>
            </a:xfrm>
            <a:prstGeom prst="rightBrace">
              <a:avLst/>
            </a:prstGeom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20960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9543" y="2398385"/>
            <a:ext cx="1642632" cy="99108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6803" y="2178542"/>
            <a:ext cx="944057" cy="1352298"/>
          </a:xfrm>
          <a:prstGeom prst="rect">
            <a:avLst/>
          </a:prstGeom>
        </p:spPr>
      </p:pic>
      <p:cxnSp>
        <p:nvCxnSpPr>
          <p:cNvPr id="7" name="Straight Connector 6"/>
          <p:cNvCxnSpPr>
            <a:stCxn id="4" idx="3"/>
            <a:endCxn id="5" idx="1"/>
          </p:cNvCxnSpPr>
          <p:nvPr/>
        </p:nvCxnSpPr>
        <p:spPr>
          <a:xfrm flipV="1">
            <a:off x="4832175" y="2854691"/>
            <a:ext cx="2364628" cy="39236"/>
          </a:xfrm>
          <a:prstGeom prst="line">
            <a:avLst/>
          </a:prstGeom>
          <a:ln w="28575">
            <a:solidFill>
              <a:schemeClr val="tx1"/>
            </a:solidFill>
            <a:prstDash val="dash"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7105696" y="1769975"/>
            <a:ext cx="1126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Controller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338916" y="2212267"/>
            <a:ext cx="11409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OpenFlow</a:t>
            </a:r>
          </a:p>
          <a:p>
            <a:pPr algn="ctr"/>
            <a:r>
              <a:rPr lang="en-US" dirty="0" smtClean="0"/>
              <a:t>Protocol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659162" y="2893927"/>
            <a:ext cx="500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TLS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440382" y="1770144"/>
            <a:ext cx="11409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OpenFlow</a:t>
            </a:r>
          </a:p>
          <a:p>
            <a:pPr algn="ctr"/>
            <a:r>
              <a:rPr lang="en-US" dirty="0" smtClean="0"/>
              <a:t>Switch</a:t>
            </a:r>
            <a:endParaRPr lang="en-US" dirty="0"/>
          </a:p>
        </p:txBody>
      </p:sp>
      <p:sp>
        <p:nvSpPr>
          <p:cNvPr id="16" name="Cloud Callout 15"/>
          <p:cNvSpPr/>
          <p:nvPr/>
        </p:nvSpPr>
        <p:spPr>
          <a:xfrm flipH="1">
            <a:off x="916021" y="1061545"/>
            <a:ext cx="2273520" cy="1261241"/>
          </a:xfrm>
          <a:prstGeom prst="cloudCallout">
            <a:avLst>
              <a:gd name="adj1" fmla="val -48559"/>
              <a:gd name="adj2" fmla="val 8945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1366346" y="1229710"/>
            <a:ext cx="1418896" cy="9095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u="sng" dirty="0" smtClean="0"/>
              <a:t>Flow Table</a:t>
            </a:r>
            <a:endParaRPr lang="en-US" sz="1400" dirty="0" smtClean="0"/>
          </a:p>
          <a:p>
            <a:pPr algn="ctr">
              <a:lnSpc>
                <a:spcPct val="80000"/>
              </a:lnSpc>
              <a:spcBef>
                <a:spcPts val="800"/>
              </a:spcBef>
              <a:spcAft>
                <a:spcPts val="200"/>
              </a:spcAft>
            </a:pPr>
            <a:r>
              <a:rPr lang="en-US" sz="1400" i="1" dirty="0" smtClean="0"/>
              <a:t>&lt;match, action&gt;</a:t>
            </a:r>
          </a:p>
          <a:p>
            <a:pPr algn="ctr">
              <a:lnSpc>
                <a:spcPct val="30000"/>
              </a:lnSpc>
            </a:pPr>
            <a:r>
              <a:rPr lang="en-US" sz="1400" dirty="0" smtClean="0"/>
              <a:t>.</a:t>
            </a:r>
          </a:p>
          <a:p>
            <a:pPr algn="ctr">
              <a:lnSpc>
                <a:spcPct val="30000"/>
              </a:lnSpc>
            </a:pPr>
            <a:r>
              <a:rPr lang="en-US" sz="1400" dirty="0" smtClean="0"/>
              <a:t>.</a:t>
            </a:r>
          </a:p>
          <a:p>
            <a:pPr algn="ctr">
              <a:lnSpc>
                <a:spcPct val="30000"/>
              </a:lnSpc>
            </a:pPr>
            <a:r>
              <a:rPr lang="en-US" sz="1400" dirty="0"/>
              <a:t>.</a:t>
            </a:r>
            <a:endParaRPr lang="en-US" sz="1400" dirty="0" smtClean="0"/>
          </a:p>
        </p:txBody>
      </p:sp>
    </p:spTree>
    <p:extLst>
      <p:ext uri="{BB962C8B-B14F-4D97-AF65-F5344CB8AC3E}">
        <p14:creationId xmlns:p14="http://schemas.microsoft.com/office/powerpoint/2010/main" val="2122910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6012" y="4105662"/>
            <a:ext cx="1032983" cy="62325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175" y="4981112"/>
            <a:ext cx="1032983" cy="62325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129" y="4930978"/>
            <a:ext cx="1032983" cy="62325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1710" y="5916259"/>
            <a:ext cx="1032983" cy="6232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1517" y="3945217"/>
            <a:ext cx="1032983" cy="623252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H="1">
            <a:off x="5099591" y="3345698"/>
            <a:ext cx="17222" cy="2597279"/>
          </a:xfrm>
          <a:prstGeom prst="straightConnector1">
            <a:avLst/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>
            <a:off x="3495368" y="3315669"/>
            <a:ext cx="8532" cy="1677637"/>
          </a:xfrm>
          <a:prstGeom prst="straightConnector1">
            <a:avLst/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2903129" y="1427084"/>
            <a:ext cx="1163844" cy="791459"/>
          </a:xfrm>
          <a:prstGeom prst="rect">
            <a:avLst/>
          </a:prstGeom>
          <a:solidFill>
            <a:schemeClr val="bg1"/>
          </a:solidFill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Control</a:t>
            </a:r>
          </a:p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App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215965" y="1722049"/>
            <a:ext cx="4924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. . .</a:t>
            </a:r>
            <a:endParaRPr lang="en-US" sz="2000" dirty="0"/>
          </a:p>
        </p:txBody>
      </p:sp>
      <p:cxnSp>
        <p:nvCxnSpPr>
          <p:cNvPr id="14" name="Straight Connector 13"/>
          <p:cNvCxnSpPr/>
          <p:nvPr/>
        </p:nvCxnSpPr>
        <p:spPr>
          <a:xfrm flipH="1">
            <a:off x="3861851" y="4466897"/>
            <a:ext cx="1111248" cy="62129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 flipV="1">
            <a:off x="3936112" y="5242604"/>
            <a:ext cx="843822" cy="71056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 flipV="1">
            <a:off x="5562341" y="4525367"/>
            <a:ext cx="792959" cy="56535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6772852" y="3329090"/>
            <a:ext cx="8532" cy="1677637"/>
          </a:xfrm>
          <a:prstGeom prst="straightConnector1">
            <a:avLst/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8412964" y="2439364"/>
            <a:ext cx="8532" cy="1677637"/>
          </a:xfrm>
          <a:prstGeom prst="straightConnector1">
            <a:avLst/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5229760" y="2328399"/>
            <a:ext cx="8532" cy="1677637"/>
          </a:xfrm>
          <a:prstGeom prst="straightConnector1">
            <a:avLst/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2483174" y="3729231"/>
            <a:ext cx="8548621" cy="13701"/>
          </a:xfrm>
          <a:prstGeom prst="line">
            <a:avLst/>
          </a:prstGeom>
          <a:ln w="9525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9674958" y="3342392"/>
            <a:ext cx="1450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Control Plane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9932080" y="3754363"/>
            <a:ext cx="1192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 Plane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2360986" y="4058067"/>
            <a:ext cx="1187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Flow Rules</a:t>
            </a:r>
            <a:endParaRPr lang="en-US" dirty="0"/>
          </a:p>
        </p:txBody>
      </p:sp>
      <p:cxnSp>
        <p:nvCxnSpPr>
          <p:cNvPr id="38" name="Straight Connector 37"/>
          <p:cNvCxnSpPr/>
          <p:nvPr/>
        </p:nvCxnSpPr>
        <p:spPr>
          <a:xfrm flipH="1">
            <a:off x="7034982" y="4532045"/>
            <a:ext cx="1006282" cy="556149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H="1">
            <a:off x="5435531" y="5466604"/>
            <a:ext cx="1079823" cy="56486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Group 50"/>
          <p:cNvGrpSpPr/>
          <p:nvPr/>
        </p:nvGrpSpPr>
        <p:grpSpPr>
          <a:xfrm>
            <a:off x="2903129" y="2372954"/>
            <a:ext cx="6211402" cy="1212975"/>
            <a:chOff x="2903129" y="3021882"/>
            <a:chExt cx="6211402" cy="1212975"/>
          </a:xfrm>
        </p:grpSpPr>
        <p:sp>
          <p:nvSpPr>
            <p:cNvPr id="50" name="Rectangle 49"/>
            <p:cNvSpPr/>
            <p:nvPr/>
          </p:nvSpPr>
          <p:spPr>
            <a:xfrm>
              <a:off x="2903129" y="3021882"/>
              <a:ext cx="6185866" cy="1212975"/>
            </a:xfrm>
            <a:prstGeom prst="rect">
              <a:avLst/>
            </a:prstGeom>
            <a:solidFill>
              <a:srgbClr val="CFE7F1"/>
            </a:solidFill>
            <a:ln w="571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chemeClr val="tx1"/>
                  </a:solidFill>
                </a:rPr>
                <a:t>Network OS</a:t>
              </a:r>
            </a:p>
          </p:txBody>
        </p:sp>
        <p:grpSp>
          <p:nvGrpSpPr>
            <p:cNvPr id="21" name="Group 20"/>
            <p:cNvGrpSpPr/>
            <p:nvPr/>
          </p:nvGrpSpPr>
          <p:grpSpPr>
            <a:xfrm>
              <a:off x="7203221" y="3079799"/>
              <a:ext cx="1096671" cy="1083466"/>
              <a:chOff x="10279626" y="1055050"/>
              <a:chExt cx="1096671" cy="1083466"/>
            </a:xfrm>
          </p:grpSpPr>
          <p:sp>
            <p:nvSpPr>
              <p:cNvPr id="22" name="Oval 21"/>
              <p:cNvSpPr/>
              <p:nvPr/>
            </p:nvSpPr>
            <p:spPr>
              <a:xfrm>
                <a:off x="10279626" y="1590548"/>
                <a:ext cx="250722" cy="26774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Oval 22"/>
              <p:cNvSpPr/>
              <p:nvPr/>
            </p:nvSpPr>
            <p:spPr>
              <a:xfrm>
                <a:off x="10682748" y="1870767"/>
                <a:ext cx="250722" cy="26774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Oval 23"/>
              <p:cNvSpPr/>
              <p:nvPr/>
            </p:nvSpPr>
            <p:spPr>
              <a:xfrm>
                <a:off x="10682748" y="1322799"/>
                <a:ext cx="250722" cy="26774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Oval 24"/>
              <p:cNvSpPr/>
              <p:nvPr/>
            </p:nvSpPr>
            <p:spPr>
              <a:xfrm>
                <a:off x="11125575" y="1055050"/>
                <a:ext cx="250722" cy="26774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Oval 25"/>
              <p:cNvSpPr/>
              <p:nvPr/>
            </p:nvSpPr>
            <p:spPr>
              <a:xfrm>
                <a:off x="11125575" y="1590547"/>
                <a:ext cx="250722" cy="26774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7" name="Straight Connector 26"/>
              <p:cNvCxnSpPr/>
              <p:nvPr/>
            </p:nvCxnSpPr>
            <p:spPr>
              <a:xfrm flipV="1">
                <a:off x="10493631" y="1094261"/>
                <a:ext cx="845949" cy="53549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>
              <a:xfrm flipH="1">
                <a:off x="10896753" y="1629758"/>
                <a:ext cx="442827" cy="28022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>
              <a:xfrm>
                <a:off x="10719465" y="1362010"/>
                <a:ext cx="620115" cy="45707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>
              <a:xfrm>
                <a:off x="10316343" y="1629759"/>
                <a:ext cx="580410" cy="46954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>
              <a:xfrm>
                <a:off x="11250936" y="1322799"/>
                <a:ext cx="0" cy="26774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2" name="TextBox 31"/>
            <p:cNvSpPr txBox="1"/>
            <p:nvPr/>
          </p:nvSpPr>
          <p:spPr>
            <a:xfrm>
              <a:off x="8120348" y="3034652"/>
              <a:ext cx="99418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dirty="0" smtClean="0"/>
                <a:t>Global </a:t>
              </a:r>
            </a:p>
            <a:p>
              <a:pPr algn="r"/>
              <a:r>
                <a:rPr lang="en-US" dirty="0" smtClean="0"/>
                <a:t>Network</a:t>
              </a:r>
            </a:p>
            <a:p>
              <a:pPr algn="r"/>
              <a:r>
                <a:rPr lang="en-US" dirty="0" smtClean="0"/>
                <a:t>Map</a:t>
              </a:r>
              <a:endParaRPr lang="en-US" dirty="0"/>
            </a:p>
          </p:txBody>
        </p:sp>
      </p:grpSp>
      <p:sp>
        <p:nvSpPr>
          <p:cNvPr id="52" name="Rectangle 51"/>
          <p:cNvSpPr/>
          <p:nvPr/>
        </p:nvSpPr>
        <p:spPr>
          <a:xfrm>
            <a:off x="4373216" y="1427084"/>
            <a:ext cx="1163844" cy="791459"/>
          </a:xfrm>
          <a:prstGeom prst="rect">
            <a:avLst/>
          </a:prstGeom>
          <a:solidFill>
            <a:schemeClr val="bg1"/>
          </a:solidFill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Control</a:t>
            </a:r>
          </a:p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App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5797294" y="1427084"/>
            <a:ext cx="1163844" cy="791459"/>
          </a:xfrm>
          <a:prstGeom prst="rect">
            <a:avLst/>
          </a:prstGeom>
          <a:solidFill>
            <a:schemeClr val="bg1"/>
          </a:solidFill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Control</a:t>
            </a:r>
          </a:p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App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7940320" y="1427084"/>
            <a:ext cx="1163844" cy="791459"/>
          </a:xfrm>
          <a:prstGeom prst="rect">
            <a:avLst/>
          </a:prstGeom>
          <a:solidFill>
            <a:schemeClr val="bg1"/>
          </a:solidFill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Control</a:t>
            </a:r>
          </a:p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App</a:t>
            </a:r>
            <a:endParaRPr 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451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58645" y="1312607"/>
            <a:ext cx="9247239" cy="752168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>
            <a:off x="2374497" y="1312607"/>
            <a:ext cx="0" cy="752168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3780507" y="1312607"/>
            <a:ext cx="0" cy="752168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5157027" y="1312607"/>
            <a:ext cx="0" cy="752168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7919268" y="1312607"/>
            <a:ext cx="2286616" cy="752168"/>
          </a:xfrm>
          <a:prstGeom prst="rect">
            <a:avLst/>
          </a:prstGeom>
          <a:solidFill>
            <a:srgbClr val="CFE7F1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977758" y="1321471"/>
            <a:ext cx="1361767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 smtClean="0"/>
              <a:t>Outer</a:t>
            </a:r>
          </a:p>
          <a:p>
            <a:pPr algn="ctr">
              <a:lnSpc>
                <a:spcPct val="80000"/>
              </a:lnSpc>
            </a:pPr>
            <a:r>
              <a:rPr lang="en-US" dirty="0" smtClean="0"/>
              <a:t>MAC</a:t>
            </a:r>
          </a:p>
          <a:p>
            <a:pPr algn="ctr">
              <a:lnSpc>
                <a:spcPct val="80000"/>
              </a:lnSpc>
            </a:pPr>
            <a:r>
              <a:rPr lang="en-US" dirty="0" smtClean="0"/>
              <a:t>Header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8251741" y="1469691"/>
            <a:ext cx="164442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mr-IN" sz="2200" dirty="0" smtClean="0"/>
              <a:t>…</a:t>
            </a:r>
            <a:r>
              <a:rPr lang="en-US" sz="2200" dirty="0" smtClean="0"/>
              <a:t> Payload </a:t>
            </a:r>
            <a:r>
              <a:rPr lang="mr-IN" sz="2200" dirty="0" smtClean="0"/>
              <a:t>…</a:t>
            </a:r>
            <a:endParaRPr lang="en-US" sz="2200" dirty="0"/>
          </a:p>
        </p:txBody>
      </p:sp>
      <p:sp>
        <p:nvSpPr>
          <p:cNvPr id="11" name="TextBox 10"/>
          <p:cNvSpPr txBox="1"/>
          <p:nvPr/>
        </p:nvSpPr>
        <p:spPr>
          <a:xfrm>
            <a:off x="2382006" y="1312607"/>
            <a:ext cx="1361767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 smtClean="0"/>
              <a:t>Outer</a:t>
            </a:r>
          </a:p>
          <a:p>
            <a:pPr algn="ctr">
              <a:lnSpc>
                <a:spcPct val="80000"/>
              </a:lnSpc>
            </a:pPr>
            <a:r>
              <a:rPr lang="en-US" dirty="0" smtClean="0"/>
              <a:t>IP</a:t>
            </a:r>
          </a:p>
          <a:p>
            <a:pPr algn="ctr">
              <a:lnSpc>
                <a:spcPct val="80000"/>
              </a:lnSpc>
            </a:pPr>
            <a:r>
              <a:rPr lang="en-US" dirty="0" smtClean="0"/>
              <a:t>Header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771504" y="1330540"/>
            <a:ext cx="1361767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 smtClean="0"/>
              <a:t>Outer</a:t>
            </a:r>
          </a:p>
          <a:p>
            <a:pPr algn="ctr">
              <a:lnSpc>
                <a:spcPct val="80000"/>
              </a:lnSpc>
            </a:pPr>
            <a:r>
              <a:rPr lang="en-US" dirty="0" smtClean="0"/>
              <a:t>UDP</a:t>
            </a:r>
          </a:p>
          <a:p>
            <a:pPr algn="ctr">
              <a:lnSpc>
                <a:spcPct val="80000"/>
              </a:lnSpc>
            </a:pPr>
            <a:r>
              <a:rPr lang="en-US" dirty="0" smtClean="0"/>
              <a:t>Header</a:t>
            </a:r>
            <a:endParaRPr lang="en-US" dirty="0"/>
          </a:p>
        </p:txBody>
      </p:sp>
      <p:cxnSp>
        <p:nvCxnSpPr>
          <p:cNvPr id="13" name="Straight Connector 12"/>
          <p:cNvCxnSpPr/>
          <p:nvPr/>
        </p:nvCxnSpPr>
        <p:spPr>
          <a:xfrm>
            <a:off x="6538452" y="1302778"/>
            <a:ext cx="0" cy="752168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540603" y="1330540"/>
            <a:ext cx="1361767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 smtClean="0"/>
              <a:t>Inner</a:t>
            </a:r>
          </a:p>
          <a:p>
            <a:pPr algn="ctr">
              <a:lnSpc>
                <a:spcPct val="80000"/>
              </a:lnSpc>
            </a:pPr>
            <a:r>
              <a:rPr lang="en-US" dirty="0" smtClean="0"/>
              <a:t>MAC</a:t>
            </a:r>
          </a:p>
          <a:p>
            <a:pPr algn="ctr">
              <a:lnSpc>
                <a:spcPct val="80000"/>
              </a:lnSpc>
            </a:pPr>
            <a:r>
              <a:rPr lang="en-US" dirty="0" smtClean="0"/>
              <a:t>Header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162766" y="1409196"/>
            <a:ext cx="1361767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 smtClean="0"/>
              <a:t>VXLAN</a:t>
            </a:r>
          </a:p>
          <a:p>
            <a:pPr algn="ctr">
              <a:lnSpc>
                <a:spcPct val="80000"/>
              </a:lnSpc>
            </a:pPr>
            <a:r>
              <a:rPr lang="en-US" dirty="0" smtClean="0"/>
              <a:t>Header</a:t>
            </a:r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3000517" y="3121741"/>
            <a:ext cx="5669250" cy="761997"/>
            <a:chOff x="2570561" y="2458066"/>
            <a:chExt cx="5669250" cy="761997"/>
          </a:xfrm>
        </p:grpSpPr>
        <p:sp>
          <p:nvSpPr>
            <p:cNvPr id="17" name="Rectangle 16"/>
            <p:cNvSpPr/>
            <p:nvPr/>
          </p:nvSpPr>
          <p:spPr>
            <a:xfrm>
              <a:off x="2759524" y="2467895"/>
              <a:ext cx="5281688" cy="752168"/>
            </a:xfrm>
            <a:prstGeom prst="rect">
              <a:avLst/>
            </a:prstGeom>
            <a:noFill/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" name="Straight Connector 17"/>
            <p:cNvCxnSpPr/>
            <p:nvPr/>
          </p:nvCxnSpPr>
          <p:spPr>
            <a:xfrm>
              <a:off x="3726430" y="2467895"/>
              <a:ext cx="0" cy="752168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397915" y="2467895"/>
              <a:ext cx="0" cy="752168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2570561" y="2687013"/>
              <a:ext cx="1361767" cy="3139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dirty="0" smtClean="0"/>
                <a:t>Flags</a:t>
              </a:r>
              <a:endParaRPr lang="en-US" dirty="0"/>
            </a:p>
          </p:txBody>
        </p:sp>
        <p:cxnSp>
          <p:nvCxnSpPr>
            <p:cNvPr id="21" name="Straight Connector 20"/>
            <p:cNvCxnSpPr/>
            <p:nvPr/>
          </p:nvCxnSpPr>
          <p:spPr>
            <a:xfrm>
              <a:off x="7074306" y="2458066"/>
              <a:ext cx="0" cy="752168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6878044" y="2707427"/>
              <a:ext cx="1361767" cy="3139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dirty="0" smtClean="0"/>
                <a:t>Reserved</a:t>
              </a:r>
              <a:endParaRPr lang="en-US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5491309" y="2701851"/>
              <a:ext cx="1361767" cy="3139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dirty="0" smtClean="0"/>
                <a:t>VNI</a:t>
              </a:r>
              <a:endParaRPr lang="en-US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827301" y="2707427"/>
              <a:ext cx="1361767" cy="3139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dirty="0" smtClean="0"/>
                <a:t>Reserved</a:t>
              </a:r>
              <a:endParaRPr lang="en-US" dirty="0"/>
            </a:p>
          </p:txBody>
        </p:sp>
      </p:grpSp>
      <p:cxnSp>
        <p:nvCxnSpPr>
          <p:cNvPr id="25" name="Straight Connector 24"/>
          <p:cNvCxnSpPr/>
          <p:nvPr/>
        </p:nvCxnSpPr>
        <p:spPr>
          <a:xfrm>
            <a:off x="6538452" y="2078601"/>
            <a:ext cx="1932716" cy="1043140"/>
          </a:xfrm>
          <a:prstGeom prst="line">
            <a:avLst/>
          </a:prstGeom>
          <a:ln w="952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H="1">
            <a:off x="3189480" y="2078601"/>
            <a:ext cx="1967548" cy="1043140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429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064111" y="2168012"/>
            <a:ext cx="7974932" cy="2564381"/>
          </a:xfrm>
          <a:prstGeom prst="rect">
            <a:avLst/>
          </a:prstGeom>
          <a:solidFill>
            <a:srgbClr val="CFE7F1"/>
          </a:solidFill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</a:rPr>
              <a:t>OpenFlow Switch</a:t>
            </a:r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751232" y="2888843"/>
            <a:ext cx="855407" cy="1120878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Table</a:t>
            </a:r>
          </a:p>
          <a:p>
            <a:pPr algn="ctr"/>
            <a:r>
              <a:rPr lang="en-US" dirty="0"/>
              <a:t>0</a:t>
            </a:r>
          </a:p>
        </p:txBody>
      </p:sp>
      <p:sp>
        <p:nvSpPr>
          <p:cNvPr id="31" name="Rectangle 30"/>
          <p:cNvSpPr/>
          <p:nvPr/>
        </p:nvSpPr>
        <p:spPr>
          <a:xfrm>
            <a:off x="4661153" y="2889763"/>
            <a:ext cx="855407" cy="1120878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Table</a:t>
            </a:r>
          </a:p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6966160" y="2889763"/>
            <a:ext cx="855407" cy="1120878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Table</a:t>
            </a:r>
          </a:p>
          <a:p>
            <a:pPr algn="ctr"/>
            <a:r>
              <a:rPr lang="en-US" i="1" dirty="0"/>
              <a:t>n</a:t>
            </a:r>
          </a:p>
        </p:txBody>
      </p:sp>
      <p:sp>
        <p:nvSpPr>
          <p:cNvPr id="33" name="Rectangle 32"/>
          <p:cNvSpPr/>
          <p:nvPr/>
        </p:nvSpPr>
        <p:spPr>
          <a:xfrm>
            <a:off x="8684495" y="2888843"/>
            <a:ext cx="946202" cy="1120877"/>
          </a:xfrm>
          <a:prstGeom prst="rect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Execute</a:t>
            </a:r>
          </a:p>
          <a:p>
            <a:pPr algn="ctr"/>
            <a:r>
              <a:rPr lang="en-US" dirty="0" smtClean="0"/>
              <a:t>Action</a:t>
            </a:r>
          </a:p>
          <a:p>
            <a:pPr algn="ctr"/>
            <a:r>
              <a:rPr lang="en-US" dirty="0" smtClean="0"/>
              <a:t>Set</a:t>
            </a:r>
            <a:endParaRPr lang="en-US" dirty="0"/>
          </a:p>
        </p:txBody>
      </p:sp>
      <p:cxnSp>
        <p:nvCxnSpPr>
          <p:cNvPr id="24" name="Straight Arrow Connector 23"/>
          <p:cNvCxnSpPr>
            <a:endCxn id="2" idx="1"/>
          </p:cNvCxnSpPr>
          <p:nvPr/>
        </p:nvCxnSpPr>
        <p:spPr>
          <a:xfrm>
            <a:off x="1251352" y="3446065"/>
            <a:ext cx="1499880" cy="321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2" idx="3"/>
            <a:endCxn id="31" idx="1"/>
          </p:cNvCxnSpPr>
          <p:nvPr/>
        </p:nvCxnSpPr>
        <p:spPr>
          <a:xfrm>
            <a:off x="3606639" y="3449282"/>
            <a:ext cx="1054514" cy="92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31" idx="3"/>
          </p:cNvCxnSpPr>
          <p:nvPr/>
        </p:nvCxnSpPr>
        <p:spPr>
          <a:xfrm flipV="1">
            <a:off x="5516560" y="3446065"/>
            <a:ext cx="448552" cy="413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5955464" y="3146264"/>
            <a:ext cx="5677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. . .</a:t>
            </a:r>
            <a:endParaRPr lang="en-US" sz="2400" b="1" dirty="0"/>
          </a:p>
        </p:txBody>
      </p:sp>
      <p:cxnSp>
        <p:nvCxnSpPr>
          <p:cNvPr id="52" name="Straight Arrow Connector 51"/>
          <p:cNvCxnSpPr>
            <a:endCxn id="32" idx="1"/>
          </p:cNvCxnSpPr>
          <p:nvPr/>
        </p:nvCxnSpPr>
        <p:spPr>
          <a:xfrm>
            <a:off x="6516228" y="3446065"/>
            <a:ext cx="449932" cy="413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32" idx="3"/>
            <a:endCxn id="33" idx="1"/>
          </p:cNvCxnSpPr>
          <p:nvPr/>
        </p:nvCxnSpPr>
        <p:spPr>
          <a:xfrm flipV="1">
            <a:off x="7821567" y="3449282"/>
            <a:ext cx="862928" cy="92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33" idx="3"/>
          </p:cNvCxnSpPr>
          <p:nvPr/>
        </p:nvCxnSpPr>
        <p:spPr>
          <a:xfrm flipV="1">
            <a:off x="9630697" y="3446068"/>
            <a:ext cx="1263753" cy="321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1251352" y="2799738"/>
            <a:ext cx="7948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Packet</a:t>
            </a:r>
          </a:p>
          <a:p>
            <a:pPr algn="ctr"/>
            <a:r>
              <a:rPr lang="en-US" dirty="0" smtClean="0"/>
              <a:t>In</a:t>
            </a:r>
            <a:endParaRPr lang="en-US" dirty="0"/>
          </a:p>
        </p:txBody>
      </p:sp>
      <p:sp>
        <p:nvSpPr>
          <p:cNvPr id="63" name="TextBox 62"/>
          <p:cNvSpPr txBox="1"/>
          <p:nvPr/>
        </p:nvSpPr>
        <p:spPr>
          <a:xfrm>
            <a:off x="10046771" y="2799734"/>
            <a:ext cx="7948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Packet</a:t>
            </a:r>
          </a:p>
          <a:p>
            <a:pPr algn="ctr"/>
            <a:r>
              <a:rPr lang="en-US" dirty="0" smtClean="0"/>
              <a:t>Out</a:t>
            </a:r>
            <a:endParaRPr lang="en-US" dirty="0"/>
          </a:p>
        </p:txBody>
      </p:sp>
      <p:sp>
        <p:nvSpPr>
          <p:cNvPr id="67" name="TextBox 66"/>
          <p:cNvSpPr txBox="1"/>
          <p:nvPr/>
        </p:nvSpPr>
        <p:spPr>
          <a:xfrm>
            <a:off x="2009336" y="3484239"/>
            <a:ext cx="7735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 smtClean="0"/>
              <a:t>Action</a:t>
            </a:r>
          </a:p>
          <a:p>
            <a:pPr algn="r"/>
            <a:r>
              <a:rPr lang="en-US" sz="1600" dirty="0" smtClean="0"/>
              <a:t>Set = {}</a:t>
            </a:r>
            <a:endParaRPr lang="en-US" sz="1600" dirty="0"/>
          </a:p>
        </p:txBody>
      </p:sp>
      <p:sp>
        <p:nvSpPr>
          <p:cNvPr id="69" name="TextBox 68"/>
          <p:cNvSpPr txBox="1"/>
          <p:nvPr/>
        </p:nvSpPr>
        <p:spPr>
          <a:xfrm>
            <a:off x="3949461" y="3506522"/>
            <a:ext cx="7216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 smtClean="0"/>
              <a:t>Action</a:t>
            </a:r>
          </a:p>
          <a:p>
            <a:pPr algn="r"/>
            <a:r>
              <a:rPr lang="en-US" sz="1600" dirty="0" smtClean="0"/>
              <a:t>Set</a:t>
            </a:r>
            <a:endParaRPr lang="en-US" sz="1600" dirty="0"/>
          </a:p>
        </p:txBody>
      </p:sp>
      <p:sp>
        <p:nvSpPr>
          <p:cNvPr id="70" name="TextBox 69"/>
          <p:cNvSpPr txBox="1"/>
          <p:nvPr/>
        </p:nvSpPr>
        <p:spPr>
          <a:xfrm>
            <a:off x="3659354" y="2796479"/>
            <a:ext cx="9928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 smtClean="0"/>
              <a:t>Packet +</a:t>
            </a:r>
          </a:p>
          <a:p>
            <a:pPr algn="r"/>
            <a:r>
              <a:rPr lang="en-US" sz="1600" dirty="0" smtClean="0"/>
              <a:t>Metadata</a:t>
            </a:r>
            <a:endParaRPr lang="en-US" sz="1600" dirty="0"/>
          </a:p>
        </p:txBody>
      </p:sp>
      <p:sp>
        <p:nvSpPr>
          <p:cNvPr id="71" name="TextBox 70"/>
          <p:cNvSpPr txBox="1"/>
          <p:nvPr/>
        </p:nvSpPr>
        <p:spPr>
          <a:xfrm>
            <a:off x="7995432" y="3507263"/>
            <a:ext cx="7216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 smtClean="0"/>
              <a:t>Action</a:t>
            </a:r>
          </a:p>
          <a:p>
            <a:pPr algn="r"/>
            <a:r>
              <a:rPr lang="en-US" sz="1600" dirty="0" smtClean="0"/>
              <a:t>Set</a:t>
            </a:r>
            <a:endParaRPr lang="en-US" sz="1600" dirty="0"/>
          </a:p>
        </p:txBody>
      </p:sp>
      <p:sp>
        <p:nvSpPr>
          <p:cNvPr id="72" name="TextBox 71"/>
          <p:cNvSpPr txBox="1"/>
          <p:nvPr/>
        </p:nvSpPr>
        <p:spPr>
          <a:xfrm>
            <a:off x="7989661" y="3038543"/>
            <a:ext cx="7274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smtClean="0"/>
              <a:t>Packet</a:t>
            </a:r>
            <a:endParaRPr lang="en-US" sz="1600" dirty="0" smtClean="0"/>
          </a:p>
        </p:txBody>
      </p:sp>
    </p:spTree>
    <p:extLst>
      <p:ext uri="{BB962C8B-B14F-4D97-AF65-F5344CB8AC3E}">
        <p14:creationId xmlns:p14="http://schemas.microsoft.com/office/powerpoint/2010/main" val="486530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3661428" y="4454013"/>
            <a:ext cx="3049088" cy="1681316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  <a:p>
            <a:pPr algn="ctr"/>
            <a:r>
              <a:rPr lang="en-US" b="1" dirty="0" smtClean="0">
                <a:solidFill>
                  <a:schemeClr val="tx1"/>
                </a:solidFill>
              </a:rPr>
              <a:t>White-Box Switch</a:t>
            </a:r>
          </a:p>
        </p:txBody>
      </p:sp>
      <p:sp>
        <p:nvSpPr>
          <p:cNvPr id="32" name="Rectangle 31"/>
          <p:cNvSpPr/>
          <p:nvPr/>
        </p:nvSpPr>
        <p:spPr>
          <a:xfrm>
            <a:off x="3661428" y="4454013"/>
            <a:ext cx="3049088" cy="231057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API</a:t>
            </a:r>
          </a:p>
        </p:txBody>
      </p:sp>
      <p:sp>
        <p:nvSpPr>
          <p:cNvPr id="3" name="Rectangle 2"/>
          <p:cNvSpPr/>
          <p:nvPr/>
        </p:nvSpPr>
        <p:spPr>
          <a:xfrm>
            <a:off x="4004687" y="5324165"/>
            <a:ext cx="2382239" cy="3985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Merchant Silicon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7462683" y="380508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3661428" y="2521974"/>
            <a:ext cx="3049088" cy="1283110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  <a:p>
            <a:pPr algn="ctr"/>
            <a:r>
              <a:rPr lang="en-US" b="1" dirty="0" smtClean="0">
                <a:solidFill>
                  <a:schemeClr val="tx1"/>
                </a:solidFill>
              </a:rPr>
              <a:t>Network Operating System</a:t>
            </a:r>
          </a:p>
        </p:txBody>
      </p:sp>
      <p:grpSp>
        <p:nvGrpSpPr>
          <p:cNvPr id="46" name="Group 45"/>
          <p:cNvGrpSpPr/>
          <p:nvPr/>
        </p:nvGrpSpPr>
        <p:grpSpPr>
          <a:xfrm>
            <a:off x="6377092" y="2964120"/>
            <a:ext cx="2027260" cy="369332"/>
            <a:chOff x="5521686" y="2978863"/>
            <a:chExt cx="2027260" cy="369332"/>
          </a:xfrm>
        </p:grpSpPr>
        <p:sp>
          <p:nvSpPr>
            <p:cNvPr id="40" name="TextBox 39"/>
            <p:cNvSpPr txBox="1"/>
            <p:nvPr/>
          </p:nvSpPr>
          <p:spPr>
            <a:xfrm>
              <a:off x="6792008" y="2978863"/>
              <a:ext cx="7569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ONOS</a:t>
              </a:r>
              <a:endParaRPr lang="en-US" b="1" dirty="0"/>
            </a:p>
          </p:txBody>
        </p:sp>
        <p:cxnSp>
          <p:nvCxnSpPr>
            <p:cNvPr id="42" name="Straight Arrow Connector 41"/>
            <p:cNvCxnSpPr>
              <a:endCxn id="40" idx="1"/>
            </p:cNvCxnSpPr>
            <p:nvPr/>
          </p:nvCxnSpPr>
          <p:spPr>
            <a:xfrm flipV="1">
              <a:off x="5521686" y="3163529"/>
              <a:ext cx="1270322" cy="7374"/>
            </a:xfrm>
            <a:prstGeom prst="straightConnector1">
              <a:avLst/>
            </a:prstGeom>
            <a:ln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Group 49"/>
          <p:cNvGrpSpPr/>
          <p:nvPr/>
        </p:nvGrpSpPr>
        <p:grpSpPr>
          <a:xfrm>
            <a:off x="6377092" y="4822414"/>
            <a:ext cx="2844279" cy="369332"/>
            <a:chOff x="5521686" y="2978863"/>
            <a:chExt cx="2844279" cy="369332"/>
          </a:xfrm>
        </p:grpSpPr>
        <p:sp>
          <p:nvSpPr>
            <p:cNvPr id="51" name="TextBox 50"/>
            <p:cNvSpPr txBox="1"/>
            <p:nvPr/>
          </p:nvSpPr>
          <p:spPr>
            <a:xfrm>
              <a:off x="6792008" y="2978863"/>
              <a:ext cx="15739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Stratum</a:t>
              </a:r>
              <a:r>
                <a:rPr lang="en-US" dirty="0" smtClean="0"/>
                <a:t> </a:t>
              </a:r>
              <a:r>
                <a:rPr lang="en-US" b="1" dirty="0" smtClean="0"/>
                <a:t>+ ONL</a:t>
              </a:r>
              <a:endParaRPr lang="en-US" b="1" dirty="0"/>
            </a:p>
          </p:txBody>
        </p:sp>
        <p:cxnSp>
          <p:nvCxnSpPr>
            <p:cNvPr id="52" name="Straight Arrow Connector 51"/>
            <p:cNvCxnSpPr/>
            <p:nvPr/>
          </p:nvCxnSpPr>
          <p:spPr>
            <a:xfrm flipV="1">
              <a:off x="5521686" y="3163529"/>
              <a:ext cx="1270322" cy="73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oup 52"/>
          <p:cNvGrpSpPr/>
          <p:nvPr/>
        </p:nvGrpSpPr>
        <p:grpSpPr>
          <a:xfrm>
            <a:off x="6349556" y="4384875"/>
            <a:ext cx="4965821" cy="369332"/>
            <a:chOff x="5521686" y="2978863"/>
            <a:chExt cx="4965821" cy="369332"/>
          </a:xfrm>
        </p:grpSpPr>
        <p:sp>
          <p:nvSpPr>
            <p:cNvPr id="54" name="TextBox 53"/>
            <p:cNvSpPr txBox="1"/>
            <p:nvPr/>
          </p:nvSpPr>
          <p:spPr>
            <a:xfrm>
              <a:off x="6792008" y="2978863"/>
              <a:ext cx="36954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smtClean="0"/>
                <a:t>gNMI + gNOI + P4Runtime/OpenFlow</a:t>
              </a:r>
              <a:endParaRPr lang="en-US" i="1" dirty="0"/>
            </a:p>
          </p:txBody>
        </p:sp>
        <p:cxnSp>
          <p:nvCxnSpPr>
            <p:cNvPr id="55" name="Straight Arrow Connector 54"/>
            <p:cNvCxnSpPr/>
            <p:nvPr/>
          </p:nvCxnSpPr>
          <p:spPr>
            <a:xfrm flipV="1">
              <a:off x="5521686" y="3163529"/>
              <a:ext cx="1270322" cy="7374"/>
            </a:xfrm>
            <a:prstGeom prst="straightConnector1">
              <a:avLst/>
            </a:prstGeom>
            <a:ln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/>
          <p:cNvGrpSpPr/>
          <p:nvPr/>
        </p:nvGrpSpPr>
        <p:grpSpPr>
          <a:xfrm>
            <a:off x="6377092" y="5338602"/>
            <a:ext cx="3668671" cy="646331"/>
            <a:chOff x="5521686" y="2978863"/>
            <a:chExt cx="3668671" cy="646331"/>
          </a:xfrm>
        </p:grpSpPr>
        <p:sp>
          <p:nvSpPr>
            <p:cNvPr id="57" name="TextBox 56"/>
            <p:cNvSpPr txBox="1"/>
            <p:nvPr/>
          </p:nvSpPr>
          <p:spPr>
            <a:xfrm>
              <a:off x="6792008" y="2978863"/>
              <a:ext cx="239834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Tofino (Barefoot), </a:t>
              </a:r>
            </a:p>
            <a:p>
              <a:r>
                <a:rPr lang="en-US" dirty="0" smtClean="0"/>
                <a:t>Tomahawk (Broadcom) </a:t>
              </a:r>
              <a:endParaRPr lang="en-US" dirty="0"/>
            </a:p>
          </p:txBody>
        </p:sp>
        <p:cxnSp>
          <p:nvCxnSpPr>
            <p:cNvPr id="58" name="Straight Arrow Connector 57"/>
            <p:cNvCxnSpPr/>
            <p:nvPr/>
          </p:nvCxnSpPr>
          <p:spPr>
            <a:xfrm flipV="1">
              <a:off x="5521686" y="3163529"/>
              <a:ext cx="1270322" cy="73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9" name="Rectangle 58"/>
          <p:cNvSpPr/>
          <p:nvPr/>
        </p:nvSpPr>
        <p:spPr>
          <a:xfrm>
            <a:off x="3661428" y="1231487"/>
            <a:ext cx="895823" cy="879989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smtClean="0">
                <a:solidFill>
                  <a:schemeClr val="tx1"/>
                </a:solidFill>
              </a:rPr>
              <a:t>Control</a:t>
            </a:r>
            <a:endParaRPr lang="en-US" b="1" dirty="0" smtClean="0">
              <a:solidFill>
                <a:schemeClr val="tx1"/>
              </a:solidFill>
            </a:endParaRPr>
          </a:p>
          <a:p>
            <a:pPr algn="ctr"/>
            <a:r>
              <a:rPr lang="en-US" b="1" dirty="0" smtClean="0">
                <a:solidFill>
                  <a:schemeClr val="tx1"/>
                </a:solidFill>
              </a:rPr>
              <a:t>App</a:t>
            </a:r>
          </a:p>
        </p:txBody>
      </p:sp>
      <p:sp>
        <p:nvSpPr>
          <p:cNvPr id="61" name="Rectangle 60"/>
          <p:cNvSpPr/>
          <p:nvPr/>
        </p:nvSpPr>
        <p:spPr>
          <a:xfrm>
            <a:off x="4738060" y="1231486"/>
            <a:ext cx="895823" cy="879989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smtClean="0">
                <a:solidFill>
                  <a:schemeClr val="tx1"/>
                </a:solidFill>
              </a:rPr>
              <a:t>Control</a:t>
            </a:r>
            <a:endParaRPr lang="en-US" b="1" dirty="0" smtClean="0">
              <a:solidFill>
                <a:schemeClr val="tx1"/>
              </a:solidFill>
            </a:endParaRPr>
          </a:p>
          <a:p>
            <a:pPr algn="ctr"/>
            <a:r>
              <a:rPr lang="en-US" b="1" dirty="0" smtClean="0">
                <a:solidFill>
                  <a:schemeClr val="tx1"/>
                </a:solidFill>
              </a:rPr>
              <a:t>App</a:t>
            </a:r>
          </a:p>
        </p:txBody>
      </p:sp>
      <p:sp>
        <p:nvSpPr>
          <p:cNvPr id="62" name="Rectangle 61"/>
          <p:cNvSpPr/>
          <p:nvPr/>
        </p:nvSpPr>
        <p:spPr>
          <a:xfrm>
            <a:off x="5814693" y="1236400"/>
            <a:ext cx="895823" cy="879989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smtClean="0">
                <a:solidFill>
                  <a:schemeClr val="tx1"/>
                </a:solidFill>
              </a:rPr>
              <a:t>Control</a:t>
            </a:r>
            <a:endParaRPr lang="en-US" b="1" dirty="0" smtClean="0">
              <a:solidFill>
                <a:schemeClr val="tx1"/>
              </a:solidFill>
            </a:endParaRPr>
          </a:p>
          <a:p>
            <a:pPr algn="ctr"/>
            <a:r>
              <a:rPr lang="en-US" b="1" dirty="0" smtClean="0">
                <a:solidFill>
                  <a:schemeClr val="tx1"/>
                </a:solidFill>
              </a:rPr>
              <a:t>App</a:t>
            </a:r>
          </a:p>
        </p:txBody>
      </p:sp>
      <p:cxnSp>
        <p:nvCxnSpPr>
          <p:cNvPr id="64" name="Straight Arrow Connector 63"/>
          <p:cNvCxnSpPr>
            <a:stCxn id="37" idx="2"/>
            <a:endCxn id="17" idx="0"/>
          </p:cNvCxnSpPr>
          <p:nvPr/>
        </p:nvCxnSpPr>
        <p:spPr>
          <a:xfrm>
            <a:off x="5185972" y="3805084"/>
            <a:ext cx="0" cy="64892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>
            <a:stCxn id="59" idx="2"/>
          </p:cNvCxnSpPr>
          <p:nvPr/>
        </p:nvCxnSpPr>
        <p:spPr>
          <a:xfrm flipH="1">
            <a:off x="4109339" y="2111476"/>
            <a:ext cx="1" cy="40558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stCxn id="61" idx="2"/>
            <a:endCxn id="37" idx="0"/>
          </p:cNvCxnSpPr>
          <p:nvPr/>
        </p:nvCxnSpPr>
        <p:spPr>
          <a:xfrm>
            <a:off x="5185972" y="2111475"/>
            <a:ext cx="0" cy="41049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stCxn id="62" idx="2"/>
          </p:cNvCxnSpPr>
          <p:nvPr/>
        </p:nvCxnSpPr>
        <p:spPr>
          <a:xfrm flipH="1">
            <a:off x="6262603" y="2116389"/>
            <a:ext cx="2" cy="40558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4" name="Group 73"/>
          <p:cNvGrpSpPr/>
          <p:nvPr/>
        </p:nvGrpSpPr>
        <p:grpSpPr>
          <a:xfrm>
            <a:off x="7049729" y="1486814"/>
            <a:ext cx="1311121" cy="369332"/>
            <a:chOff x="6221859" y="2978863"/>
            <a:chExt cx="1311121" cy="369332"/>
          </a:xfrm>
        </p:grpSpPr>
        <p:sp>
          <p:nvSpPr>
            <p:cNvPr id="75" name="TextBox 74"/>
            <p:cNvSpPr txBox="1"/>
            <p:nvPr/>
          </p:nvSpPr>
          <p:spPr>
            <a:xfrm>
              <a:off x="6792008" y="2978863"/>
              <a:ext cx="7409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Trellis</a:t>
              </a:r>
              <a:endParaRPr lang="en-US" b="1" dirty="0"/>
            </a:p>
          </p:txBody>
        </p:sp>
        <p:cxnSp>
          <p:nvCxnSpPr>
            <p:cNvPr id="76" name="Straight Arrow Connector 75"/>
            <p:cNvCxnSpPr>
              <a:stCxn id="100" idx="1"/>
            </p:cNvCxnSpPr>
            <p:nvPr/>
          </p:nvCxnSpPr>
          <p:spPr>
            <a:xfrm>
              <a:off x="6221859" y="3163530"/>
              <a:ext cx="57014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9" name="Document 78"/>
          <p:cNvSpPr/>
          <p:nvPr/>
        </p:nvSpPr>
        <p:spPr>
          <a:xfrm>
            <a:off x="1524452" y="2753031"/>
            <a:ext cx="1384809" cy="771829"/>
          </a:xfrm>
          <a:prstGeom prst="flowChartDocumen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forward.p4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  <a:r>
              <a:rPr lang="en-US" dirty="0" smtClean="0">
                <a:solidFill>
                  <a:schemeClr val="tx1"/>
                </a:solidFill>
              </a:rPr>
              <a:t>rch.p4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1524452" y="3910457"/>
            <a:ext cx="1384809" cy="648929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P4</a:t>
            </a:r>
          </a:p>
          <a:p>
            <a:pPr algn="ctr"/>
            <a:r>
              <a:rPr lang="en-US" b="1" dirty="0" smtClean="0">
                <a:solidFill>
                  <a:schemeClr val="bg1"/>
                </a:solidFill>
              </a:rPr>
              <a:t>Compiler</a:t>
            </a:r>
          </a:p>
        </p:txBody>
      </p:sp>
      <p:cxnSp>
        <p:nvCxnSpPr>
          <p:cNvPr id="83" name="Straight Arrow Connector 82"/>
          <p:cNvCxnSpPr>
            <a:stCxn id="79" idx="2"/>
            <a:endCxn id="81" idx="0"/>
          </p:cNvCxnSpPr>
          <p:nvPr/>
        </p:nvCxnSpPr>
        <p:spPr>
          <a:xfrm>
            <a:off x="2216857" y="3473834"/>
            <a:ext cx="0" cy="436623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Elbow Connector 84"/>
          <p:cNvCxnSpPr>
            <a:stCxn id="81" idx="3"/>
            <a:endCxn id="37" idx="1"/>
          </p:cNvCxnSpPr>
          <p:nvPr/>
        </p:nvCxnSpPr>
        <p:spPr>
          <a:xfrm flipV="1">
            <a:off x="2909261" y="3163529"/>
            <a:ext cx="752167" cy="1071393"/>
          </a:xfrm>
          <a:prstGeom prst="bentConnector3">
            <a:avLst/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Elbow Connector 86"/>
          <p:cNvCxnSpPr>
            <a:stCxn id="81" idx="3"/>
            <a:endCxn id="17" idx="1"/>
          </p:cNvCxnSpPr>
          <p:nvPr/>
        </p:nvCxnSpPr>
        <p:spPr>
          <a:xfrm>
            <a:off x="2909261" y="4234922"/>
            <a:ext cx="752167" cy="1059749"/>
          </a:xfrm>
          <a:prstGeom prst="bentConnector3">
            <a:avLst/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/>
          <p:cNvSpPr txBox="1"/>
          <p:nvPr/>
        </p:nvSpPr>
        <p:spPr>
          <a:xfrm>
            <a:off x="4630991" y="3937819"/>
            <a:ext cx="6078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gRPC</a:t>
            </a:r>
            <a:endParaRPr lang="en-US" sz="1600" dirty="0"/>
          </a:p>
        </p:txBody>
      </p:sp>
      <p:sp>
        <p:nvSpPr>
          <p:cNvPr id="89" name="TextBox 88"/>
          <p:cNvSpPr txBox="1"/>
          <p:nvPr/>
        </p:nvSpPr>
        <p:spPr>
          <a:xfrm>
            <a:off x="3529787" y="2143437"/>
            <a:ext cx="6078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gRPC</a:t>
            </a:r>
            <a:endParaRPr lang="en-US" sz="1600" dirty="0"/>
          </a:p>
        </p:txBody>
      </p:sp>
      <p:sp>
        <p:nvSpPr>
          <p:cNvPr id="100" name="Right Brace 99"/>
          <p:cNvSpPr/>
          <p:nvPr/>
        </p:nvSpPr>
        <p:spPr>
          <a:xfrm>
            <a:off x="6843252" y="1231486"/>
            <a:ext cx="206477" cy="879989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3661428" y="2521974"/>
            <a:ext cx="3049088" cy="231057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API</a:t>
            </a:r>
          </a:p>
        </p:txBody>
      </p:sp>
      <p:sp>
        <p:nvSpPr>
          <p:cNvPr id="124" name="Rectangle 123"/>
          <p:cNvSpPr/>
          <p:nvPr/>
        </p:nvSpPr>
        <p:spPr>
          <a:xfrm>
            <a:off x="4004687" y="4827629"/>
            <a:ext cx="2382239" cy="39851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Switch OS</a:t>
            </a:r>
            <a:endParaRPr lang="en-US" b="1" dirty="0"/>
          </a:p>
        </p:txBody>
      </p:sp>
      <p:grpSp>
        <p:nvGrpSpPr>
          <p:cNvPr id="47" name="Group 46"/>
          <p:cNvGrpSpPr/>
          <p:nvPr/>
        </p:nvGrpSpPr>
        <p:grpSpPr>
          <a:xfrm>
            <a:off x="6377092" y="2455296"/>
            <a:ext cx="4302370" cy="369332"/>
            <a:chOff x="5521686" y="2978863"/>
            <a:chExt cx="4302370" cy="369332"/>
          </a:xfrm>
        </p:grpSpPr>
        <p:sp>
          <p:nvSpPr>
            <p:cNvPr id="48" name="TextBox 47"/>
            <p:cNvSpPr txBox="1"/>
            <p:nvPr/>
          </p:nvSpPr>
          <p:spPr>
            <a:xfrm>
              <a:off x="6792008" y="2978863"/>
              <a:ext cx="30320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smtClean="0"/>
                <a:t>gNMI + gNOI</a:t>
              </a:r>
              <a:r>
                <a:rPr lang="en-US" i="1" dirty="0"/>
                <a:t> </a:t>
              </a:r>
              <a:r>
                <a:rPr lang="en-US" i="1" dirty="0" smtClean="0"/>
                <a:t>+ </a:t>
              </a:r>
              <a:r>
                <a:rPr lang="en-US" i="1" dirty="0" err="1" smtClean="0"/>
                <a:t>FlowObjectives</a:t>
              </a:r>
              <a:endParaRPr lang="en-US" i="1" dirty="0"/>
            </a:p>
          </p:txBody>
        </p:sp>
        <p:cxnSp>
          <p:nvCxnSpPr>
            <p:cNvPr id="49" name="Straight Arrow Connector 48"/>
            <p:cNvCxnSpPr/>
            <p:nvPr/>
          </p:nvCxnSpPr>
          <p:spPr>
            <a:xfrm flipV="1">
              <a:off x="5521686" y="3163529"/>
              <a:ext cx="1270322" cy="7374"/>
            </a:xfrm>
            <a:prstGeom prst="straightConnector1">
              <a:avLst/>
            </a:prstGeom>
            <a:ln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89798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Rounded Rectangle 114">
            <a:extLst>
              <a:ext uri="{FF2B5EF4-FFF2-40B4-BE49-F238E27FC236}">
                <a16:creationId xmlns:a16="http://schemas.microsoft.com/office/drawing/2014/main" xmlns="" id="{5133B54D-1E00-6F4D-BC17-B7C0EDA52BD8}"/>
              </a:ext>
            </a:extLst>
          </p:cNvPr>
          <p:cNvSpPr/>
          <p:nvPr/>
        </p:nvSpPr>
        <p:spPr>
          <a:xfrm>
            <a:off x="6886126" y="532967"/>
            <a:ext cx="1073355" cy="42705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r>
              <a:rPr lang="en-US" sz="1600" dirty="0">
                <a:solidFill>
                  <a:prstClr val="white"/>
                </a:solidFill>
                <a:latin typeface="Calibri" panose="020F0502020204030204"/>
              </a:rPr>
              <a:t>Trellis</a:t>
            </a:r>
          </a:p>
        </p:txBody>
      </p:sp>
      <p:sp>
        <p:nvSpPr>
          <p:cNvPr id="112" name="Rounded Rectangle 111">
            <a:extLst>
              <a:ext uri="{FF2B5EF4-FFF2-40B4-BE49-F238E27FC236}">
                <a16:creationId xmlns:a16="http://schemas.microsoft.com/office/drawing/2014/main" xmlns="" id="{5133B54D-1E00-6F4D-BC17-B7C0EDA52BD8}"/>
              </a:ext>
            </a:extLst>
          </p:cNvPr>
          <p:cNvSpPr/>
          <p:nvPr/>
        </p:nvSpPr>
        <p:spPr>
          <a:xfrm>
            <a:off x="6600990" y="528047"/>
            <a:ext cx="1073355" cy="42705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r>
              <a:rPr lang="en-US" sz="1600" dirty="0">
                <a:solidFill>
                  <a:prstClr val="white"/>
                </a:solidFill>
                <a:latin typeface="Calibri" panose="020F0502020204030204"/>
              </a:rPr>
              <a:t>Trellis</a:t>
            </a:r>
          </a:p>
        </p:txBody>
      </p:sp>
      <p:sp>
        <p:nvSpPr>
          <p:cNvPr id="113" name="Rounded Rectangle 112">
            <a:extLst>
              <a:ext uri="{FF2B5EF4-FFF2-40B4-BE49-F238E27FC236}">
                <a16:creationId xmlns:a16="http://schemas.microsoft.com/office/drawing/2014/main" xmlns="" id="{5133B54D-1E00-6F4D-BC17-B7C0EDA52BD8}"/>
              </a:ext>
            </a:extLst>
          </p:cNvPr>
          <p:cNvSpPr/>
          <p:nvPr/>
        </p:nvSpPr>
        <p:spPr>
          <a:xfrm>
            <a:off x="6286357" y="528047"/>
            <a:ext cx="1073355" cy="42705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r>
              <a:rPr lang="en-US" sz="1600" dirty="0">
                <a:solidFill>
                  <a:prstClr val="white"/>
                </a:solidFill>
                <a:latin typeface="Calibri" panose="020F0502020204030204"/>
              </a:rPr>
              <a:t>Trellis</a:t>
            </a:r>
          </a:p>
        </p:txBody>
      </p:sp>
      <p:sp>
        <p:nvSpPr>
          <p:cNvPr id="114" name="Rounded Rectangle 113">
            <a:extLst>
              <a:ext uri="{FF2B5EF4-FFF2-40B4-BE49-F238E27FC236}">
                <a16:creationId xmlns:a16="http://schemas.microsoft.com/office/drawing/2014/main" xmlns="" id="{5133B54D-1E00-6F4D-BC17-B7C0EDA52BD8}"/>
              </a:ext>
            </a:extLst>
          </p:cNvPr>
          <p:cNvSpPr/>
          <p:nvPr/>
        </p:nvSpPr>
        <p:spPr>
          <a:xfrm>
            <a:off x="5971729" y="528047"/>
            <a:ext cx="1073355" cy="42705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r>
              <a:rPr lang="en-US" sz="1600" dirty="0">
                <a:solidFill>
                  <a:prstClr val="white"/>
                </a:solidFill>
                <a:latin typeface="Calibri" panose="020F0502020204030204"/>
              </a:rPr>
              <a:t>Trellis</a:t>
            </a:r>
          </a:p>
        </p:txBody>
      </p:sp>
      <p:sp>
        <p:nvSpPr>
          <p:cNvPr id="110" name="Rounded Rectangle 109">
            <a:extLst>
              <a:ext uri="{FF2B5EF4-FFF2-40B4-BE49-F238E27FC236}">
                <a16:creationId xmlns:a16="http://schemas.microsoft.com/office/drawing/2014/main" xmlns="" id="{5133B54D-1E00-6F4D-BC17-B7C0EDA52BD8}"/>
              </a:ext>
            </a:extLst>
          </p:cNvPr>
          <p:cNvSpPr/>
          <p:nvPr/>
        </p:nvSpPr>
        <p:spPr>
          <a:xfrm>
            <a:off x="5652172" y="528047"/>
            <a:ext cx="1073355" cy="42705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r>
              <a:rPr lang="en-US" sz="1600" dirty="0">
                <a:solidFill>
                  <a:prstClr val="white"/>
                </a:solidFill>
                <a:latin typeface="Calibri" panose="020F0502020204030204"/>
              </a:rPr>
              <a:t>Trellis</a:t>
            </a:r>
          </a:p>
        </p:txBody>
      </p:sp>
      <p:sp>
        <p:nvSpPr>
          <p:cNvPr id="108" name="Rounded Rectangle 107">
            <a:extLst>
              <a:ext uri="{FF2B5EF4-FFF2-40B4-BE49-F238E27FC236}">
                <a16:creationId xmlns:a16="http://schemas.microsoft.com/office/drawing/2014/main" xmlns="" id="{5133B54D-1E00-6F4D-BC17-B7C0EDA52BD8}"/>
              </a:ext>
            </a:extLst>
          </p:cNvPr>
          <p:cNvSpPr/>
          <p:nvPr/>
        </p:nvSpPr>
        <p:spPr>
          <a:xfrm>
            <a:off x="5337539" y="528047"/>
            <a:ext cx="1073355" cy="42705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r>
              <a:rPr lang="en-US" sz="1600" dirty="0">
                <a:solidFill>
                  <a:prstClr val="white"/>
                </a:solidFill>
                <a:latin typeface="Calibri" panose="020F0502020204030204"/>
              </a:rPr>
              <a:t>Trellis</a:t>
            </a:r>
          </a:p>
        </p:txBody>
      </p:sp>
      <p:sp>
        <p:nvSpPr>
          <p:cNvPr id="106" name="Rounded Rectangle 105">
            <a:extLst>
              <a:ext uri="{FF2B5EF4-FFF2-40B4-BE49-F238E27FC236}">
                <a16:creationId xmlns:a16="http://schemas.microsoft.com/office/drawing/2014/main" xmlns="" id="{5133B54D-1E00-6F4D-BC17-B7C0EDA52BD8}"/>
              </a:ext>
            </a:extLst>
          </p:cNvPr>
          <p:cNvSpPr/>
          <p:nvPr/>
        </p:nvSpPr>
        <p:spPr>
          <a:xfrm>
            <a:off x="5022911" y="528047"/>
            <a:ext cx="1073355" cy="42705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r>
              <a:rPr lang="en-US" sz="1600" dirty="0">
                <a:solidFill>
                  <a:prstClr val="white"/>
                </a:solidFill>
                <a:latin typeface="Calibri" panose="020F0502020204030204"/>
              </a:rPr>
              <a:t>Trellis</a:t>
            </a:r>
          </a:p>
        </p:txBody>
      </p:sp>
      <p:sp>
        <p:nvSpPr>
          <p:cNvPr id="156" name="Rounded Rectangle 155">
            <a:extLst>
              <a:ext uri="{FF2B5EF4-FFF2-40B4-BE49-F238E27FC236}">
                <a16:creationId xmlns:a16="http://schemas.microsoft.com/office/drawing/2014/main" xmlns="" id="{E78042BD-D787-894A-A629-26C57715E643}"/>
              </a:ext>
            </a:extLst>
          </p:cNvPr>
          <p:cNvSpPr/>
          <p:nvPr/>
        </p:nvSpPr>
        <p:spPr>
          <a:xfrm>
            <a:off x="5099296" y="1300013"/>
            <a:ext cx="2732945" cy="309324"/>
          </a:xfrm>
          <a:prstGeom prst="round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r>
              <a:rPr lang="en-US" sz="1400" dirty="0">
                <a:solidFill>
                  <a:prstClr val="white"/>
                </a:solidFill>
                <a:latin typeface="Calibri" panose="020F0502020204030204"/>
              </a:rPr>
              <a:t>P4Runtime Contract</a:t>
            </a:r>
          </a:p>
        </p:txBody>
      </p:sp>
      <p:sp>
        <p:nvSpPr>
          <p:cNvPr id="157" name="Rounded Rectangle 156">
            <a:extLst>
              <a:ext uri="{FF2B5EF4-FFF2-40B4-BE49-F238E27FC236}">
                <a16:creationId xmlns:a16="http://schemas.microsoft.com/office/drawing/2014/main" xmlns="" id="{0943BDF8-0D84-6746-B265-AD2B8015B329}"/>
              </a:ext>
            </a:extLst>
          </p:cNvPr>
          <p:cNvSpPr/>
          <p:nvPr/>
        </p:nvSpPr>
        <p:spPr>
          <a:xfrm>
            <a:off x="4671744" y="981743"/>
            <a:ext cx="3287738" cy="694495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r>
              <a:rPr lang="en-US" sz="1867" dirty="0" smtClean="0">
                <a:solidFill>
                  <a:prstClr val="white"/>
                </a:solidFill>
                <a:latin typeface="Calibri" panose="020F0502020204030204"/>
              </a:rPr>
              <a:t>ONOS</a:t>
            </a:r>
            <a:endParaRPr lang="en-US" sz="1867" dirty="0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204" name="Straight Connector 203"/>
          <p:cNvCxnSpPr>
            <a:endCxn id="200" idx="0"/>
          </p:cNvCxnSpPr>
          <p:nvPr/>
        </p:nvCxnSpPr>
        <p:spPr>
          <a:xfrm flipH="1">
            <a:off x="9138139" y="4453468"/>
            <a:ext cx="573725" cy="375963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51" name="Oval 150"/>
          <p:cNvSpPr/>
          <p:nvPr/>
        </p:nvSpPr>
        <p:spPr>
          <a:xfrm>
            <a:off x="3918455" y="3384489"/>
            <a:ext cx="4968159" cy="197296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50" name="Oval 149"/>
          <p:cNvSpPr/>
          <p:nvPr/>
        </p:nvSpPr>
        <p:spPr>
          <a:xfrm>
            <a:off x="690881" y="1896534"/>
            <a:ext cx="3510241" cy="1922703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1219D0E9-AA20-744C-8231-E13A81D4955D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5577449" y="3720392"/>
            <a:ext cx="378608" cy="378608"/>
          </a:xfrm>
          <a:prstGeom prst="rect">
            <a:avLst/>
          </a:prstGeom>
          <a:effectLst/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xmlns="" id="{1501B37F-5396-6642-AF62-3ABFE1F79CC1}"/>
              </a:ext>
            </a:extLst>
          </p:cNvPr>
          <p:cNvSpPr/>
          <p:nvPr/>
        </p:nvSpPr>
        <p:spPr>
          <a:xfrm>
            <a:off x="5496182" y="3605574"/>
            <a:ext cx="580057" cy="164357"/>
          </a:xfrm>
          <a:prstGeom prst="roundRect">
            <a:avLst/>
          </a:prstGeom>
          <a:solidFill>
            <a:srgbClr val="DF8145"/>
          </a:solidFill>
          <a:ln>
            <a:solidFill>
              <a:srgbClr val="DF81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067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D9EAF277-21D5-F444-B81D-F6A75DD0B680}"/>
              </a:ext>
            </a:extLst>
          </p:cNvPr>
          <p:cNvSpPr/>
          <p:nvPr/>
        </p:nvSpPr>
        <p:spPr>
          <a:xfrm>
            <a:off x="5390266" y="3561849"/>
            <a:ext cx="737701" cy="2358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377"/>
            <a:r>
              <a:rPr lang="en-US" sz="933" dirty="0">
                <a:solidFill>
                  <a:prstClr val="white"/>
                </a:solidFill>
              </a:rPr>
              <a:t>Stratum OS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7581314" y="4554218"/>
            <a:ext cx="737702" cy="550697"/>
            <a:chOff x="4712143" y="3216854"/>
            <a:chExt cx="553276" cy="413023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xmlns="" id="{1219D0E9-AA20-744C-8231-E13A81D495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grayscl/>
            </a:blip>
            <a:stretch>
              <a:fillRect/>
            </a:stretch>
          </p:blipFill>
          <p:spPr>
            <a:xfrm>
              <a:off x="4832211" y="3345921"/>
              <a:ext cx="283956" cy="283956"/>
            </a:xfrm>
            <a:prstGeom prst="rect">
              <a:avLst/>
            </a:prstGeom>
            <a:effectLst/>
          </p:spPr>
        </p:pic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xmlns="" id="{A57A6F15-DAC3-0A47-8549-DD7D49F10183}"/>
                </a:ext>
              </a:extLst>
            </p:cNvPr>
            <p:cNvGrpSpPr/>
            <p:nvPr/>
          </p:nvGrpSpPr>
          <p:grpSpPr>
            <a:xfrm>
              <a:off x="4712143" y="3216854"/>
              <a:ext cx="553276" cy="176924"/>
              <a:chOff x="6030983" y="2714277"/>
              <a:chExt cx="553276" cy="176924"/>
            </a:xfrm>
          </p:grpSpPr>
          <p:sp>
            <p:nvSpPr>
              <p:cNvPr id="13" name="Rounded Rectangle 12">
                <a:extLst>
                  <a:ext uri="{FF2B5EF4-FFF2-40B4-BE49-F238E27FC236}">
                    <a16:creationId xmlns:a16="http://schemas.microsoft.com/office/drawing/2014/main" xmlns="" id="{1501B37F-5396-6642-AF62-3ABFE1F79CC1}"/>
                  </a:ext>
                </a:extLst>
              </p:cNvPr>
              <p:cNvSpPr/>
              <p:nvPr/>
            </p:nvSpPr>
            <p:spPr>
              <a:xfrm>
                <a:off x="6090100" y="2757230"/>
                <a:ext cx="435043" cy="123268"/>
              </a:xfrm>
              <a:prstGeom prst="roundRect">
                <a:avLst/>
              </a:prstGeom>
              <a:solidFill>
                <a:srgbClr val="DF8145"/>
              </a:solidFill>
              <a:ln>
                <a:solidFill>
                  <a:srgbClr val="DF814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7"/>
                <a:endParaRPr lang="en-US" sz="1067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xmlns="" id="{D9EAF277-21D5-F444-B81D-F6A75DD0B680}"/>
                  </a:ext>
                </a:extLst>
              </p:cNvPr>
              <p:cNvSpPr/>
              <p:nvPr/>
            </p:nvSpPr>
            <p:spPr>
              <a:xfrm>
                <a:off x="6030983" y="2714277"/>
                <a:ext cx="553276" cy="1769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defTabSz="914377"/>
                <a:r>
                  <a:rPr lang="en-US" sz="933" dirty="0">
                    <a:solidFill>
                      <a:prstClr val="white"/>
                    </a:solidFill>
                  </a:rPr>
                  <a:t>Stratum OS</a:t>
                </a:r>
              </a:p>
            </p:txBody>
          </p:sp>
        </p:grp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1219D0E9-AA20-744C-8231-E13A81D4955D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6234935" y="4726307"/>
            <a:ext cx="378608" cy="378608"/>
          </a:xfrm>
          <a:prstGeom prst="rect">
            <a:avLst/>
          </a:prstGeom>
          <a:effectLst/>
        </p:spPr>
      </p:pic>
      <p:sp>
        <p:nvSpPr>
          <p:cNvPr id="18" name="Rounded Rectangle 17">
            <a:extLst>
              <a:ext uri="{FF2B5EF4-FFF2-40B4-BE49-F238E27FC236}">
                <a16:creationId xmlns:a16="http://schemas.microsoft.com/office/drawing/2014/main" xmlns="" id="{1501B37F-5396-6642-AF62-3ABFE1F79CC1}"/>
              </a:ext>
            </a:extLst>
          </p:cNvPr>
          <p:cNvSpPr/>
          <p:nvPr/>
        </p:nvSpPr>
        <p:spPr>
          <a:xfrm>
            <a:off x="6153668" y="4611488"/>
            <a:ext cx="580057" cy="164357"/>
          </a:xfrm>
          <a:prstGeom prst="roundRect">
            <a:avLst/>
          </a:prstGeom>
          <a:solidFill>
            <a:srgbClr val="DF8145"/>
          </a:solidFill>
          <a:ln>
            <a:solidFill>
              <a:srgbClr val="DF81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067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D9EAF277-21D5-F444-B81D-F6A75DD0B680}"/>
              </a:ext>
            </a:extLst>
          </p:cNvPr>
          <p:cNvSpPr/>
          <p:nvPr/>
        </p:nvSpPr>
        <p:spPr>
          <a:xfrm>
            <a:off x="6074844" y="4554217"/>
            <a:ext cx="737701" cy="2358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377"/>
            <a:r>
              <a:rPr lang="en-US" sz="933" dirty="0">
                <a:solidFill>
                  <a:prstClr val="white"/>
                </a:solidFill>
              </a:rPr>
              <a:t>Stratum OS</a:t>
            </a:r>
          </a:p>
        </p:txBody>
      </p:sp>
      <p:grpSp>
        <p:nvGrpSpPr>
          <p:cNvPr id="30" name="Group 29"/>
          <p:cNvGrpSpPr/>
          <p:nvPr/>
        </p:nvGrpSpPr>
        <p:grpSpPr>
          <a:xfrm>
            <a:off x="4613295" y="4554218"/>
            <a:ext cx="737702" cy="550697"/>
            <a:chOff x="4712143" y="3216854"/>
            <a:chExt cx="553276" cy="413023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xmlns="" id="{1219D0E9-AA20-744C-8231-E13A81D495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grayscl/>
            </a:blip>
            <a:stretch>
              <a:fillRect/>
            </a:stretch>
          </p:blipFill>
          <p:spPr>
            <a:xfrm>
              <a:off x="4832211" y="3345921"/>
              <a:ext cx="283956" cy="283956"/>
            </a:xfrm>
            <a:prstGeom prst="rect">
              <a:avLst/>
            </a:prstGeom>
            <a:effectLst/>
          </p:spPr>
        </p:pic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xmlns="" id="{A57A6F15-DAC3-0A47-8549-DD7D49F10183}"/>
                </a:ext>
              </a:extLst>
            </p:cNvPr>
            <p:cNvGrpSpPr/>
            <p:nvPr/>
          </p:nvGrpSpPr>
          <p:grpSpPr>
            <a:xfrm>
              <a:off x="4712143" y="3216854"/>
              <a:ext cx="553276" cy="176924"/>
              <a:chOff x="6030983" y="2714277"/>
              <a:chExt cx="553276" cy="176924"/>
            </a:xfrm>
          </p:grpSpPr>
          <p:sp>
            <p:nvSpPr>
              <p:cNvPr id="33" name="Rounded Rectangle 32">
                <a:extLst>
                  <a:ext uri="{FF2B5EF4-FFF2-40B4-BE49-F238E27FC236}">
                    <a16:creationId xmlns:a16="http://schemas.microsoft.com/office/drawing/2014/main" xmlns="" id="{1501B37F-5396-6642-AF62-3ABFE1F79CC1}"/>
                  </a:ext>
                </a:extLst>
              </p:cNvPr>
              <p:cNvSpPr/>
              <p:nvPr/>
            </p:nvSpPr>
            <p:spPr>
              <a:xfrm>
                <a:off x="6090100" y="2757230"/>
                <a:ext cx="435043" cy="123268"/>
              </a:xfrm>
              <a:prstGeom prst="roundRect">
                <a:avLst/>
              </a:prstGeom>
              <a:solidFill>
                <a:srgbClr val="DF8145"/>
              </a:solidFill>
              <a:ln>
                <a:solidFill>
                  <a:srgbClr val="DF814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7"/>
                <a:endParaRPr lang="en-US" sz="1067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xmlns="" id="{D9EAF277-21D5-F444-B81D-F6A75DD0B680}"/>
                  </a:ext>
                </a:extLst>
              </p:cNvPr>
              <p:cNvSpPr/>
              <p:nvPr/>
            </p:nvSpPr>
            <p:spPr>
              <a:xfrm>
                <a:off x="6030983" y="2714277"/>
                <a:ext cx="553276" cy="1769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defTabSz="914377"/>
                <a:r>
                  <a:rPr lang="en-US" sz="933" dirty="0">
                    <a:solidFill>
                      <a:prstClr val="white"/>
                    </a:solidFill>
                  </a:rPr>
                  <a:t>Stratum OS</a:t>
                </a:r>
              </a:p>
            </p:txBody>
          </p:sp>
        </p:grpSp>
      </p:grpSp>
      <p:pic>
        <p:nvPicPr>
          <p:cNvPr id="36" name="Picture 35">
            <a:extLst>
              <a:ext uri="{FF2B5EF4-FFF2-40B4-BE49-F238E27FC236}">
                <a16:creationId xmlns:a16="http://schemas.microsoft.com/office/drawing/2014/main" xmlns="" id="{1219D0E9-AA20-744C-8231-E13A81D4955D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6998361" y="3720392"/>
            <a:ext cx="378608" cy="378608"/>
          </a:xfrm>
          <a:prstGeom prst="rect">
            <a:avLst/>
          </a:prstGeom>
          <a:effectLst/>
        </p:spPr>
      </p:pic>
      <p:sp>
        <p:nvSpPr>
          <p:cNvPr id="38" name="Rounded Rectangle 37">
            <a:extLst>
              <a:ext uri="{FF2B5EF4-FFF2-40B4-BE49-F238E27FC236}">
                <a16:creationId xmlns:a16="http://schemas.microsoft.com/office/drawing/2014/main" xmlns="" id="{1501B37F-5396-6642-AF62-3ABFE1F79CC1}"/>
              </a:ext>
            </a:extLst>
          </p:cNvPr>
          <p:cNvSpPr/>
          <p:nvPr/>
        </p:nvSpPr>
        <p:spPr>
          <a:xfrm>
            <a:off x="6917094" y="3605574"/>
            <a:ext cx="580057" cy="164357"/>
          </a:xfrm>
          <a:prstGeom prst="roundRect">
            <a:avLst/>
          </a:prstGeom>
          <a:solidFill>
            <a:srgbClr val="DF8145"/>
          </a:solidFill>
          <a:ln>
            <a:solidFill>
              <a:srgbClr val="DF81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067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xmlns="" id="{D9EAF277-21D5-F444-B81D-F6A75DD0B680}"/>
              </a:ext>
            </a:extLst>
          </p:cNvPr>
          <p:cNvSpPr/>
          <p:nvPr/>
        </p:nvSpPr>
        <p:spPr>
          <a:xfrm>
            <a:off x="6838271" y="3548303"/>
            <a:ext cx="737701" cy="2358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377"/>
            <a:r>
              <a:rPr lang="en-US" sz="933" dirty="0">
                <a:solidFill>
                  <a:prstClr val="white"/>
                </a:solidFill>
              </a:rPr>
              <a:t>Stratum OS</a:t>
            </a:r>
          </a:p>
        </p:txBody>
      </p:sp>
      <p:cxnSp>
        <p:nvCxnSpPr>
          <p:cNvPr id="41" name="Straight Connector 40"/>
          <p:cNvCxnSpPr>
            <a:stCxn id="5" idx="2"/>
            <a:endCxn id="33" idx="0"/>
          </p:cNvCxnSpPr>
          <p:nvPr/>
        </p:nvCxnSpPr>
        <p:spPr>
          <a:xfrm flipH="1">
            <a:off x="4982145" y="4099000"/>
            <a:ext cx="784609" cy="51248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5" idx="2"/>
            <a:endCxn id="18" idx="0"/>
          </p:cNvCxnSpPr>
          <p:nvPr/>
        </p:nvCxnSpPr>
        <p:spPr>
          <a:xfrm>
            <a:off x="5766754" y="4099000"/>
            <a:ext cx="676943" cy="51248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stCxn id="5" idx="2"/>
            <a:endCxn id="13" idx="0"/>
          </p:cNvCxnSpPr>
          <p:nvPr/>
        </p:nvCxnSpPr>
        <p:spPr>
          <a:xfrm>
            <a:off x="5766754" y="4099000"/>
            <a:ext cx="2183409" cy="51248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33" idx="0"/>
            <a:endCxn id="36" idx="2"/>
          </p:cNvCxnSpPr>
          <p:nvPr/>
        </p:nvCxnSpPr>
        <p:spPr>
          <a:xfrm flipV="1">
            <a:off x="4982145" y="4099000"/>
            <a:ext cx="2205521" cy="51248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13" idx="0"/>
            <a:endCxn id="36" idx="2"/>
          </p:cNvCxnSpPr>
          <p:nvPr/>
        </p:nvCxnSpPr>
        <p:spPr>
          <a:xfrm flipH="1" flipV="1">
            <a:off x="7187666" y="4099000"/>
            <a:ext cx="762497" cy="51248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57" name="Straight Connector 56"/>
          <p:cNvCxnSpPr>
            <a:stCxn id="18" idx="0"/>
            <a:endCxn id="36" idx="2"/>
          </p:cNvCxnSpPr>
          <p:nvPr/>
        </p:nvCxnSpPr>
        <p:spPr>
          <a:xfrm flipV="1">
            <a:off x="6443697" y="4099000"/>
            <a:ext cx="743969" cy="51248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65" name="Picture 64">
            <a:extLst>
              <a:ext uri="{FF2B5EF4-FFF2-40B4-BE49-F238E27FC236}">
                <a16:creationId xmlns:a16="http://schemas.microsoft.com/office/drawing/2014/main" xmlns="" id="{5EB6ECDF-14CB-AE40-A1F0-02EDA031CF81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</a:blip>
          <a:stretch>
            <a:fillRect/>
          </a:stretch>
        </p:blipFill>
        <p:spPr>
          <a:xfrm>
            <a:off x="4564803" y="5414726"/>
            <a:ext cx="795768" cy="760401"/>
          </a:xfrm>
          <a:prstGeom prst="rect">
            <a:avLst/>
          </a:prstGeom>
          <a:effectLst/>
        </p:spPr>
      </p:pic>
      <p:cxnSp>
        <p:nvCxnSpPr>
          <p:cNvPr id="66" name="Straight Connector 65"/>
          <p:cNvCxnSpPr>
            <a:stCxn id="65" idx="0"/>
            <a:endCxn id="31" idx="2"/>
          </p:cNvCxnSpPr>
          <p:nvPr/>
        </p:nvCxnSpPr>
        <p:spPr>
          <a:xfrm flipV="1">
            <a:off x="4962687" y="5104915"/>
            <a:ext cx="0" cy="30981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73" name="Picture 72">
            <a:extLst>
              <a:ext uri="{FF2B5EF4-FFF2-40B4-BE49-F238E27FC236}">
                <a16:creationId xmlns:a16="http://schemas.microsoft.com/office/drawing/2014/main" xmlns="" id="{5EB6ECDF-14CB-AE40-A1F0-02EDA031CF81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</a:blip>
          <a:stretch>
            <a:fillRect/>
          </a:stretch>
        </p:blipFill>
        <p:spPr>
          <a:xfrm>
            <a:off x="6026355" y="5414726"/>
            <a:ext cx="795768" cy="760401"/>
          </a:xfrm>
          <a:prstGeom prst="rect">
            <a:avLst/>
          </a:prstGeom>
          <a:effectLst/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xmlns="" id="{5EB6ECDF-14CB-AE40-A1F0-02EDA031CF81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</a:blip>
          <a:stretch>
            <a:fillRect/>
          </a:stretch>
        </p:blipFill>
        <p:spPr>
          <a:xfrm>
            <a:off x="7528547" y="5414726"/>
            <a:ext cx="795768" cy="760401"/>
          </a:xfrm>
          <a:prstGeom prst="rect">
            <a:avLst/>
          </a:prstGeom>
          <a:effectLst/>
        </p:spPr>
      </p:pic>
      <p:cxnSp>
        <p:nvCxnSpPr>
          <p:cNvPr id="75" name="Straight Connector 74"/>
          <p:cNvCxnSpPr>
            <a:stCxn id="73" idx="0"/>
            <a:endCxn id="16" idx="2"/>
          </p:cNvCxnSpPr>
          <p:nvPr/>
        </p:nvCxnSpPr>
        <p:spPr>
          <a:xfrm flipV="1">
            <a:off x="6424239" y="5104915"/>
            <a:ext cx="0" cy="30981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78" name="Straight Connector 77"/>
          <p:cNvCxnSpPr>
            <a:stCxn id="74" idx="0"/>
            <a:endCxn id="11" idx="2"/>
          </p:cNvCxnSpPr>
          <p:nvPr/>
        </p:nvCxnSpPr>
        <p:spPr>
          <a:xfrm flipV="1">
            <a:off x="7926431" y="5104915"/>
            <a:ext cx="4275" cy="30981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grpSp>
        <p:nvGrpSpPr>
          <p:cNvPr id="81" name="Group 80"/>
          <p:cNvGrpSpPr/>
          <p:nvPr/>
        </p:nvGrpSpPr>
        <p:grpSpPr>
          <a:xfrm>
            <a:off x="1664935" y="2003984"/>
            <a:ext cx="737702" cy="550697"/>
            <a:chOff x="4712143" y="3216854"/>
            <a:chExt cx="553276" cy="413023"/>
          </a:xfrm>
        </p:grpSpPr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xmlns="" id="{1219D0E9-AA20-744C-8231-E13A81D495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grayscl/>
            </a:blip>
            <a:stretch>
              <a:fillRect/>
            </a:stretch>
          </p:blipFill>
          <p:spPr>
            <a:xfrm>
              <a:off x="4832211" y="3345921"/>
              <a:ext cx="283956" cy="283956"/>
            </a:xfrm>
            <a:prstGeom prst="rect">
              <a:avLst/>
            </a:prstGeom>
            <a:effectLst/>
          </p:spPr>
        </p:pic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xmlns="" id="{A57A6F15-DAC3-0A47-8549-DD7D49F10183}"/>
                </a:ext>
              </a:extLst>
            </p:cNvPr>
            <p:cNvGrpSpPr/>
            <p:nvPr/>
          </p:nvGrpSpPr>
          <p:grpSpPr>
            <a:xfrm>
              <a:off x="4712143" y="3216854"/>
              <a:ext cx="553276" cy="176924"/>
              <a:chOff x="6030983" y="2714277"/>
              <a:chExt cx="553276" cy="176924"/>
            </a:xfrm>
          </p:grpSpPr>
          <p:sp>
            <p:nvSpPr>
              <p:cNvPr id="84" name="Rounded Rectangle 83">
                <a:extLst>
                  <a:ext uri="{FF2B5EF4-FFF2-40B4-BE49-F238E27FC236}">
                    <a16:creationId xmlns:a16="http://schemas.microsoft.com/office/drawing/2014/main" xmlns="" id="{1501B37F-5396-6642-AF62-3ABFE1F79CC1}"/>
                  </a:ext>
                </a:extLst>
              </p:cNvPr>
              <p:cNvSpPr/>
              <p:nvPr/>
            </p:nvSpPr>
            <p:spPr>
              <a:xfrm>
                <a:off x="6090100" y="2757230"/>
                <a:ext cx="435043" cy="123268"/>
              </a:xfrm>
              <a:prstGeom prst="roundRect">
                <a:avLst/>
              </a:prstGeom>
              <a:solidFill>
                <a:srgbClr val="DF8145"/>
              </a:solidFill>
              <a:ln>
                <a:solidFill>
                  <a:srgbClr val="DF814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7"/>
                <a:endParaRPr lang="en-US" sz="1067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xmlns="" id="{D9EAF277-21D5-F444-B81D-F6A75DD0B680}"/>
                  </a:ext>
                </a:extLst>
              </p:cNvPr>
              <p:cNvSpPr/>
              <p:nvPr/>
            </p:nvSpPr>
            <p:spPr>
              <a:xfrm>
                <a:off x="6030983" y="2714277"/>
                <a:ext cx="553276" cy="1769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defTabSz="914377"/>
                <a:r>
                  <a:rPr lang="en-US" sz="933" dirty="0">
                    <a:solidFill>
                      <a:prstClr val="white"/>
                    </a:solidFill>
                  </a:rPr>
                  <a:t>Stratum OS</a:t>
                </a:r>
              </a:p>
            </p:txBody>
          </p:sp>
        </p:grpSp>
      </p:grpSp>
      <p:pic>
        <p:nvPicPr>
          <p:cNvPr id="91" name="Picture 90">
            <a:extLst>
              <a:ext uri="{FF2B5EF4-FFF2-40B4-BE49-F238E27FC236}">
                <a16:creationId xmlns:a16="http://schemas.microsoft.com/office/drawing/2014/main" xmlns="" id="{1219D0E9-AA20-744C-8231-E13A81D4955D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2956641" y="3276813"/>
            <a:ext cx="378608" cy="378608"/>
          </a:xfrm>
          <a:prstGeom prst="rect">
            <a:avLst/>
          </a:prstGeom>
          <a:effectLst/>
        </p:spPr>
      </p:pic>
      <p:sp>
        <p:nvSpPr>
          <p:cNvPr id="92" name="Rounded Rectangle 91">
            <a:extLst>
              <a:ext uri="{FF2B5EF4-FFF2-40B4-BE49-F238E27FC236}">
                <a16:creationId xmlns:a16="http://schemas.microsoft.com/office/drawing/2014/main" xmlns="" id="{1501B37F-5396-6642-AF62-3ABFE1F79CC1}"/>
              </a:ext>
            </a:extLst>
          </p:cNvPr>
          <p:cNvSpPr/>
          <p:nvPr/>
        </p:nvSpPr>
        <p:spPr>
          <a:xfrm>
            <a:off x="2875374" y="3161995"/>
            <a:ext cx="580057" cy="164357"/>
          </a:xfrm>
          <a:prstGeom prst="roundRect">
            <a:avLst/>
          </a:prstGeom>
          <a:solidFill>
            <a:srgbClr val="DF8145"/>
          </a:solidFill>
          <a:ln>
            <a:solidFill>
              <a:srgbClr val="DF81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067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xmlns="" id="{D9EAF277-21D5-F444-B81D-F6A75DD0B680}"/>
              </a:ext>
            </a:extLst>
          </p:cNvPr>
          <p:cNvSpPr/>
          <p:nvPr/>
        </p:nvSpPr>
        <p:spPr>
          <a:xfrm>
            <a:off x="2796551" y="3104724"/>
            <a:ext cx="737701" cy="2358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377"/>
            <a:r>
              <a:rPr lang="en-US" sz="933" dirty="0">
                <a:solidFill>
                  <a:prstClr val="white"/>
                </a:solidFill>
              </a:rPr>
              <a:t>Stratum OS</a:t>
            </a:r>
          </a:p>
        </p:txBody>
      </p:sp>
      <p:grpSp>
        <p:nvGrpSpPr>
          <p:cNvPr id="94" name="Group 93"/>
          <p:cNvGrpSpPr/>
          <p:nvPr/>
        </p:nvGrpSpPr>
        <p:grpSpPr>
          <a:xfrm>
            <a:off x="1375642" y="3104725"/>
            <a:ext cx="737702" cy="550697"/>
            <a:chOff x="4712143" y="3216854"/>
            <a:chExt cx="553276" cy="413023"/>
          </a:xfrm>
        </p:grpSpPr>
        <p:pic>
          <p:nvPicPr>
            <p:cNvPr id="95" name="Picture 94">
              <a:extLst>
                <a:ext uri="{FF2B5EF4-FFF2-40B4-BE49-F238E27FC236}">
                  <a16:creationId xmlns:a16="http://schemas.microsoft.com/office/drawing/2014/main" xmlns="" id="{1219D0E9-AA20-744C-8231-E13A81D495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grayscl/>
            </a:blip>
            <a:stretch>
              <a:fillRect/>
            </a:stretch>
          </p:blipFill>
          <p:spPr>
            <a:xfrm>
              <a:off x="4832211" y="3345921"/>
              <a:ext cx="283956" cy="283956"/>
            </a:xfrm>
            <a:prstGeom prst="rect">
              <a:avLst/>
            </a:prstGeom>
            <a:effectLst/>
          </p:spPr>
        </p:pic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xmlns="" id="{A57A6F15-DAC3-0A47-8549-DD7D49F10183}"/>
                </a:ext>
              </a:extLst>
            </p:cNvPr>
            <p:cNvGrpSpPr/>
            <p:nvPr/>
          </p:nvGrpSpPr>
          <p:grpSpPr>
            <a:xfrm>
              <a:off x="4712143" y="3216854"/>
              <a:ext cx="553276" cy="176924"/>
              <a:chOff x="6030983" y="2714277"/>
              <a:chExt cx="553276" cy="176924"/>
            </a:xfrm>
          </p:grpSpPr>
          <p:sp>
            <p:nvSpPr>
              <p:cNvPr id="97" name="Rounded Rectangle 96">
                <a:extLst>
                  <a:ext uri="{FF2B5EF4-FFF2-40B4-BE49-F238E27FC236}">
                    <a16:creationId xmlns:a16="http://schemas.microsoft.com/office/drawing/2014/main" xmlns="" id="{1501B37F-5396-6642-AF62-3ABFE1F79CC1}"/>
                  </a:ext>
                </a:extLst>
              </p:cNvPr>
              <p:cNvSpPr/>
              <p:nvPr/>
            </p:nvSpPr>
            <p:spPr>
              <a:xfrm>
                <a:off x="6090100" y="2757230"/>
                <a:ext cx="435043" cy="123268"/>
              </a:xfrm>
              <a:prstGeom prst="roundRect">
                <a:avLst/>
              </a:prstGeom>
              <a:solidFill>
                <a:srgbClr val="DF8145"/>
              </a:solidFill>
              <a:ln>
                <a:solidFill>
                  <a:srgbClr val="DF814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7"/>
                <a:endParaRPr lang="en-US" sz="1067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xmlns="" id="{D9EAF277-21D5-F444-B81D-F6A75DD0B680}"/>
                  </a:ext>
                </a:extLst>
              </p:cNvPr>
              <p:cNvSpPr/>
              <p:nvPr/>
            </p:nvSpPr>
            <p:spPr>
              <a:xfrm>
                <a:off x="6030983" y="2714277"/>
                <a:ext cx="553276" cy="1769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defTabSz="914377"/>
                <a:r>
                  <a:rPr lang="en-US" sz="933" dirty="0">
                    <a:solidFill>
                      <a:prstClr val="white"/>
                    </a:solidFill>
                  </a:rPr>
                  <a:t>Stratum OS</a:t>
                </a:r>
              </a:p>
            </p:txBody>
          </p:sp>
        </p:grpSp>
      </p:grpSp>
      <p:grpSp>
        <p:nvGrpSpPr>
          <p:cNvPr id="99" name="Group 98"/>
          <p:cNvGrpSpPr/>
          <p:nvPr/>
        </p:nvGrpSpPr>
        <p:grpSpPr>
          <a:xfrm>
            <a:off x="2516887" y="2003984"/>
            <a:ext cx="737702" cy="550697"/>
            <a:chOff x="4712143" y="3216854"/>
            <a:chExt cx="553276" cy="413023"/>
          </a:xfrm>
        </p:grpSpPr>
        <p:pic>
          <p:nvPicPr>
            <p:cNvPr id="100" name="Picture 99">
              <a:extLst>
                <a:ext uri="{FF2B5EF4-FFF2-40B4-BE49-F238E27FC236}">
                  <a16:creationId xmlns:a16="http://schemas.microsoft.com/office/drawing/2014/main" xmlns="" id="{1219D0E9-AA20-744C-8231-E13A81D495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grayscl/>
            </a:blip>
            <a:stretch>
              <a:fillRect/>
            </a:stretch>
          </p:blipFill>
          <p:spPr>
            <a:xfrm>
              <a:off x="4832211" y="3345921"/>
              <a:ext cx="283956" cy="283956"/>
            </a:xfrm>
            <a:prstGeom prst="rect">
              <a:avLst/>
            </a:prstGeom>
            <a:effectLst/>
          </p:spPr>
        </p:pic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xmlns="" id="{A57A6F15-DAC3-0A47-8549-DD7D49F10183}"/>
                </a:ext>
              </a:extLst>
            </p:cNvPr>
            <p:cNvGrpSpPr/>
            <p:nvPr/>
          </p:nvGrpSpPr>
          <p:grpSpPr>
            <a:xfrm>
              <a:off x="4712143" y="3216854"/>
              <a:ext cx="553276" cy="176924"/>
              <a:chOff x="6030983" y="2714277"/>
              <a:chExt cx="553276" cy="176924"/>
            </a:xfrm>
          </p:grpSpPr>
          <p:sp>
            <p:nvSpPr>
              <p:cNvPr id="102" name="Rounded Rectangle 101">
                <a:extLst>
                  <a:ext uri="{FF2B5EF4-FFF2-40B4-BE49-F238E27FC236}">
                    <a16:creationId xmlns:a16="http://schemas.microsoft.com/office/drawing/2014/main" xmlns="" id="{1501B37F-5396-6642-AF62-3ABFE1F79CC1}"/>
                  </a:ext>
                </a:extLst>
              </p:cNvPr>
              <p:cNvSpPr/>
              <p:nvPr/>
            </p:nvSpPr>
            <p:spPr>
              <a:xfrm>
                <a:off x="6090100" y="2757230"/>
                <a:ext cx="435043" cy="123268"/>
              </a:xfrm>
              <a:prstGeom prst="roundRect">
                <a:avLst/>
              </a:prstGeom>
              <a:solidFill>
                <a:srgbClr val="DF8145"/>
              </a:solidFill>
              <a:ln>
                <a:solidFill>
                  <a:srgbClr val="DF814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7"/>
                <a:endParaRPr lang="en-US" sz="1067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xmlns="" id="{D9EAF277-21D5-F444-B81D-F6A75DD0B680}"/>
                  </a:ext>
                </a:extLst>
              </p:cNvPr>
              <p:cNvSpPr/>
              <p:nvPr/>
            </p:nvSpPr>
            <p:spPr>
              <a:xfrm>
                <a:off x="6030983" y="2714277"/>
                <a:ext cx="553276" cy="1769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defTabSz="914377"/>
                <a:r>
                  <a:rPr lang="en-US" sz="933" dirty="0">
                    <a:solidFill>
                      <a:prstClr val="white"/>
                    </a:solidFill>
                  </a:rPr>
                  <a:t>Stratum OS</a:t>
                </a:r>
              </a:p>
            </p:txBody>
          </p:sp>
        </p:grpSp>
      </p:grpSp>
      <p:cxnSp>
        <p:nvCxnSpPr>
          <p:cNvPr id="104" name="Straight Connector 103"/>
          <p:cNvCxnSpPr>
            <a:stCxn id="82" idx="2"/>
            <a:endCxn id="92" idx="0"/>
          </p:cNvCxnSpPr>
          <p:nvPr/>
        </p:nvCxnSpPr>
        <p:spPr>
          <a:xfrm>
            <a:off x="2014327" y="2554680"/>
            <a:ext cx="1151076" cy="607315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>
            <a:stCxn id="82" idx="2"/>
            <a:endCxn id="97" idx="0"/>
          </p:cNvCxnSpPr>
          <p:nvPr/>
        </p:nvCxnSpPr>
        <p:spPr>
          <a:xfrm flipH="1">
            <a:off x="1744491" y="2554680"/>
            <a:ext cx="269836" cy="607315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>
            <a:stCxn id="100" idx="2"/>
            <a:endCxn id="92" idx="0"/>
          </p:cNvCxnSpPr>
          <p:nvPr/>
        </p:nvCxnSpPr>
        <p:spPr>
          <a:xfrm>
            <a:off x="2866279" y="2554680"/>
            <a:ext cx="299124" cy="607315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>
            <a:stCxn id="97" idx="0"/>
            <a:endCxn id="100" idx="2"/>
          </p:cNvCxnSpPr>
          <p:nvPr/>
        </p:nvCxnSpPr>
        <p:spPr>
          <a:xfrm flipV="1">
            <a:off x="1744491" y="2554680"/>
            <a:ext cx="1121788" cy="607315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>
            <a:stCxn id="122" idx="0"/>
            <a:endCxn id="95" idx="2"/>
          </p:cNvCxnSpPr>
          <p:nvPr/>
        </p:nvCxnSpPr>
        <p:spPr>
          <a:xfrm flipV="1">
            <a:off x="1725033" y="3655421"/>
            <a:ext cx="0" cy="241555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22" name="Oval 121"/>
          <p:cNvSpPr/>
          <p:nvPr/>
        </p:nvSpPr>
        <p:spPr>
          <a:xfrm>
            <a:off x="1592953" y="3896976"/>
            <a:ext cx="264161" cy="270933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24" name="Oval 123"/>
          <p:cNvSpPr/>
          <p:nvPr/>
        </p:nvSpPr>
        <p:spPr>
          <a:xfrm>
            <a:off x="1235054" y="3907439"/>
            <a:ext cx="264161" cy="270933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128" name="Straight Connector 127"/>
          <p:cNvCxnSpPr>
            <a:stCxn id="123" idx="0"/>
            <a:endCxn id="95" idx="2"/>
          </p:cNvCxnSpPr>
          <p:nvPr/>
        </p:nvCxnSpPr>
        <p:spPr>
          <a:xfrm flipH="1" flipV="1">
            <a:off x="1725033" y="3655422"/>
            <a:ext cx="357899" cy="24435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23" name="Oval 122"/>
          <p:cNvSpPr/>
          <p:nvPr/>
        </p:nvSpPr>
        <p:spPr>
          <a:xfrm>
            <a:off x="1950852" y="3899779"/>
            <a:ext cx="264161" cy="270933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131" name="Straight Connector 130"/>
          <p:cNvCxnSpPr>
            <a:stCxn id="95" idx="2"/>
            <a:endCxn id="124" idx="0"/>
          </p:cNvCxnSpPr>
          <p:nvPr/>
        </p:nvCxnSpPr>
        <p:spPr>
          <a:xfrm flipH="1">
            <a:off x="1367135" y="3655422"/>
            <a:ext cx="357899" cy="25201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38" name="Straight Connector 137"/>
          <p:cNvCxnSpPr/>
          <p:nvPr/>
        </p:nvCxnSpPr>
        <p:spPr>
          <a:xfrm flipV="1">
            <a:off x="3147433" y="3655421"/>
            <a:ext cx="0" cy="241555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39" name="Oval 138"/>
          <p:cNvSpPr/>
          <p:nvPr/>
        </p:nvSpPr>
        <p:spPr>
          <a:xfrm>
            <a:off x="3015353" y="3896976"/>
            <a:ext cx="264161" cy="270933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40" name="Oval 139"/>
          <p:cNvSpPr/>
          <p:nvPr/>
        </p:nvSpPr>
        <p:spPr>
          <a:xfrm>
            <a:off x="2657454" y="3907439"/>
            <a:ext cx="264161" cy="270933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141" name="Straight Connector 140"/>
          <p:cNvCxnSpPr/>
          <p:nvPr/>
        </p:nvCxnSpPr>
        <p:spPr>
          <a:xfrm flipH="1" flipV="1">
            <a:off x="3147433" y="3655422"/>
            <a:ext cx="357899" cy="24435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42" name="Oval 141"/>
          <p:cNvSpPr/>
          <p:nvPr/>
        </p:nvSpPr>
        <p:spPr>
          <a:xfrm>
            <a:off x="3373252" y="3899779"/>
            <a:ext cx="264161" cy="270933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143" name="Straight Connector 142"/>
          <p:cNvCxnSpPr/>
          <p:nvPr/>
        </p:nvCxnSpPr>
        <p:spPr>
          <a:xfrm flipH="1">
            <a:off x="2789535" y="3655422"/>
            <a:ext cx="357899" cy="25201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45" name="Straight Connector 144"/>
          <p:cNvCxnSpPr>
            <a:stCxn id="100" idx="2"/>
            <a:endCxn id="36" idx="1"/>
          </p:cNvCxnSpPr>
          <p:nvPr/>
        </p:nvCxnSpPr>
        <p:spPr>
          <a:xfrm>
            <a:off x="2866279" y="2554680"/>
            <a:ext cx="4132083" cy="1355016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/>
          <p:cNvCxnSpPr>
            <a:stCxn id="82" idx="2"/>
            <a:endCxn id="5" idx="1"/>
          </p:cNvCxnSpPr>
          <p:nvPr/>
        </p:nvCxnSpPr>
        <p:spPr>
          <a:xfrm>
            <a:off x="2014327" y="2554680"/>
            <a:ext cx="3563123" cy="1355016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5" name="Rounded Rectangle 154">
            <a:extLst>
              <a:ext uri="{FF2B5EF4-FFF2-40B4-BE49-F238E27FC236}">
                <a16:creationId xmlns:a16="http://schemas.microsoft.com/office/drawing/2014/main" xmlns="" id="{5133B54D-1E00-6F4D-BC17-B7C0EDA52BD8}"/>
              </a:ext>
            </a:extLst>
          </p:cNvPr>
          <p:cNvSpPr/>
          <p:nvPr/>
        </p:nvSpPr>
        <p:spPr>
          <a:xfrm>
            <a:off x="4708275" y="528047"/>
            <a:ext cx="1073355" cy="42705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r>
              <a:rPr lang="en-US" sz="1600" dirty="0">
                <a:solidFill>
                  <a:prstClr val="white"/>
                </a:solidFill>
                <a:latin typeface="Calibri" panose="020F0502020204030204"/>
              </a:rPr>
              <a:t>Trellis</a:t>
            </a:r>
          </a:p>
        </p:txBody>
      </p:sp>
      <p:cxnSp>
        <p:nvCxnSpPr>
          <p:cNvPr id="166" name="Straight Arrow Connector 165"/>
          <p:cNvCxnSpPr>
            <a:stCxn id="156" idx="2"/>
            <a:endCxn id="102" idx="3"/>
          </p:cNvCxnSpPr>
          <p:nvPr/>
        </p:nvCxnSpPr>
        <p:spPr>
          <a:xfrm flipH="1">
            <a:off x="3175768" y="1609337"/>
            <a:ext cx="3290001" cy="534097"/>
          </a:xfrm>
          <a:prstGeom prst="straightConnector1">
            <a:avLst/>
          </a:prstGeom>
          <a:ln w="6350">
            <a:solidFill>
              <a:srgbClr val="DF8244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Arrow Connector 167"/>
          <p:cNvCxnSpPr>
            <a:stCxn id="156" idx="2"/>
            <a:endCxn id="92" idx="3"/>
          </p:cNvCxnSpPr>
          <p:nvPr/>
        </p:nvCxnSpPr>
        <p:spPr>
          <a:xfrm flipH="1">
            <a:off x="3455431" y="1609337"/>
            <a:ext cx="3010338" cy="1634837"/>
          </a:xfrm>
          <a:prstGeom prst="straightConnector1">
            <a:avLst/>
          </a:prstGeom>
          <a:ln w="6350">
            <a:solidFill>
              <a:srgbClr val="DF8244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Arrow Connector 169"/>
          <p:cNvCxnSpPr>
            <a:stCxn id="156" idx="2"/>
            <a:endCxn id="8" idx="0"/>
          </p:cNvCxnSpPr>
          <p:nvPr/>
        </p:nvCxnSpPr>
        <p:spPr>
          <a:xfrm flipH="1">
            <a:off x="5759117" y="1609337"/>
            <a:ext cx="706652" cy="1952512"/>
          </a:xfrm>
          <a:prstGeom prst="straightConnector1">
            <a:avLst/>
          </a:prstGeom>
          <a:ln w="6350">
            <a:solidFill>
              <a:srgbClr val="DF8244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/>
          <p:cNvCxnSpPr>
            <a:stCxn id="156" idx="2"/>
            <a:endCxn id="39" idx="0"/>
          </p:cNvCxnSpPr>
          <p:nvPr/>
        </p:nvCxnSpPr>
        <p:spPr>
          <a:xfrm>
            <a:off x="6465769" y="1609337"/>
            <a:ext cx="741353" cy="1938966"/>
          </a:xfrm>
          <a:prstGeom prst="straightConnector1">
            <a:avLst/>
          </a:prstGeom>
          <a:ln w="6350">
            <a:solidFill>
              <a:srgbClr val="DF8244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Arrow Connector 182"/>
          <p:cNvCxnSpPr>
            <a:stCxn id="156" idx="2"/>
            <a:endCxn id="34" idx="0"/>
          </p:cNvCxnSpPr>
          <p:nvPr/>
        </p:nvCxnSpPr>
        <p:spPr>
          <a:xfrm flipH="1">
            <a:off x="4982146" y="1609337"/>
            <a:ext cx="1483623" cy="2944881"/>
          </a:xfrm>
          <a:prstGeom prst="straightConnector1">
            <a:avLst/>
          </a:prstGeom>
          <a:ln w="6350">
            <a:solidFill>
              <a:srgbClr val="DF8244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Arrow Connector 185"/>
          <p:cNvCxnSpPr>
            <a:stCxn id="156" idx="2"/>
            <a:endCxn id="14" idx="0"/>
          </p:cNvCxnSpPr>
          <p:nvPr/>
        </p:nvCxnSpPr>
        <p:spPr>
          <a:xfrm>
            <a:off x="6465769" y="1609337"/>
            <a:ext cx="1484396" cy="2944881"/>
          </a:xfrm>
          <a:prstGeom prst="straightConnector1">
            <a:avLst/>
          </a:prstGeom>
          <a:ln w="6350">
            <a:solidFill>
              <a:srgbClr val="DF8244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Arrow Connector 188"/>
          <p:cNvCxnSpPr>
            <a:stCxn id="156" idx="2"/>
            <a:endCxn id="18" idx="0"/>
          </p:cNvCxnSpPr>
          <p:nvPr/>
        </p:nvCxnSpPr>
        <p:spPr>
          <a:xfrm flipH="1">
            <a:off x="6443697" y="1609337"/>
            <a:ext cx="22072" cy="3002151"/>
          </a:xfrm>
          <a:prstGeom prst="straightConnector1">
            <a:avLst/>
          </a:prstGeom>
          <a:ln w="6350">
            <a:solidFill>
              <a:srgbClr val="DF8244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Arrow Connector 193"/>
          <p:cNvCxnSpPr>
            <a:stCxn id="156" idx="2"/>
            <a:endCxn id="97" idx="3"/>
          </p:cNvCxnSpPr>
          <p:nvPr/>
        </p:nvCxnSpPr>
        <p:spPr>
          <a:xfrm flipH="1">
            <a:off x="2034523" y="1609337"/>
            <a:ext cx="4431246" cy="1634838"/>
          </a:xfrm>
          <a:prstGeom prst="straightConnector1">
            <a:avLst/>
          </a:prstGeom>
          <a:ln w="6350">
            <a:solidFill>
              <a:srgbClr val="DF8244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0" name="Can 199"/>
          <p:cNvSpPr/>
          <p:nvPr/>
        </p:nvSpPr>
        <p:spPr>
          <a:xfrm>
            <a:off x="8927253" y="4753400"/>
            <a:ext cx="421771" cy="304123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201" name="Straight Connector 200"/>
          <p:cNvCxnSpPr>
            <a:stCxn id="200" idx="2"/>
            <a:endCxn id="11" idx="3"/>
          </p:cNvCxnSpPr>
          <p:nvPr/>
        </p:nvCxnSpPr>
        <p:spPr>
          <a:xfrm flipH="1">
            <a:off x="8120010" y="4905462"/>
            <a:ext cx="807244" cy="10149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08" name="TextBox 207"/>
          <p:cNvSpPr txBox="1"/>
          <p:nvPr/>
        </p:nvSpPr>
        <p:spPr>
          <a:xfrm>
            <a:off x="8722137" y="5003829"/>
            <a:ext cx="1340239" cy="6669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67" dirty="0">
                <a:solidFill>
                  <a:schemeClr val="bg1">
                    <a:lumMod val="50000"/>
                  </a:schemeClr>
                </a:solidFill>
              </a:rPr>
              <a:t>Metro/Core</a:t>
            </a:r>
          </a:p>
          <a:p>
            <a:pPr algn="ctr"/>
            <a:r>
              <a:rPr lang="en-US" sz="1867" dirty="0">
                <a:solidFill>
                  <a:schemeClr val="bg1">
                    <a:lumMod val="50000"/>
                  </a:schemeClr>
                </a:solidFill>
              </a:rPr>
              <a:t>Router</a:t>
            </a:r>
          </a:p>
        </p:txBody>
      </p:sp>
      <p:sp>
        <p:nvSpPr>
          <p:cNvPr id="198" name="Cloud 197"/>
          <p:cNvSpPr/>
          <p:nvPr/>
        </p:nvSpPr>
        <p:spPr>
          <a:xfrm>
            <a:off x="9288647" y="3588038"/>
            <a:ext cx="1584960" cy="993623"/>
          </a:xfrm>
          <a:prstGeom prst="cloud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67" dirty="0">
                <a:solidFill>
                  <a:schemeClr val="bg1"/>
                </a:solidFill>
              </a:rPr>
              <a:t>Internet</a:t>
            </a:r>
          </a:p>
        </p:txBody>
      </p:sp>
      <p:sp>
        <p:nvSpPr>
          <p:cNvPr id="212" name="TextBox 211"/>
          <p:cNvSpPr txBox="1"/>
          <p:nvPr/>
        </p:nvSpPr>
        <p:spPr>
          <a:xfrm>
            <a:off x="6688833" y="4627609"/>
            <a:ext cx="882998" cy="6669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67" dirty="0">
                <a:solidFill>
                  <a:schemeClr val="bg1">
                    <a:lumMod val="50000"/>
                  </a:schemeClr>
                </a:solidFill>
              </a:rPr>
              <a:t>Central</a:t>
            </a:r>
          </a:p>
          <a:p>
            <a:pPr algn="ctr"/>
            <a:r>
              <a:rPr lang="en-US" sz="1867" dirty="0">
                <a:solidFill>
                  <a:schemeClr val="bg1">
                    <a:lumMod val="50000"/>
                  </a:schemeClr>
                </a:solidFill>
              </a:rPr>
              <a:t>Office</a:t>
            </a:r>
          </a:p>
        </p:txBody>
      </p:sp>
      <p:sp>
        <p:nvSpPr>
          <p:cNvPr id="213" name="TextBox 212"/>
          <p:cNvSpPr txBox="1"/>
          <p:nvPr/>
        </p:nvSpPr>
        <p:spPr>
          <a:xfrm>
            <a:off x="829400" y="2338910"/>
            <a:ext cx="762773" cy="6669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67" dirty="0">
                <a:solidFill>
                  <a:schemeClr val="bg1">
                    <a:lumMod val="50000"/>
                  </a:schemeClr>
                </a:solidFill>
              </a:rPr>
              <a:t>Field</a:t>
            </a:r>
          </a:p>
          <a:p>
            <a:pPr algn="ctr"/>
            <a:r>
              <a:rPr lang="en-US" sz="1867" dirty="0">
                <a:solidFill>
                  <a:schemeClr val="bg1">
                    <a:lumMod val="50000"/>
                  </a:schemeClr>
                </a:solidFill>
              </a:rPr>
              <a:t>Office</a:t>
            </a:r>
          </a:p>
        </p:txBody>
      </p:sp>
      <p:pic>
        <p:nvPicPr>
          <p:cNvPr id="217" name="Picture 216">
            <a:extLst>
              <a:ext uri="{FF2B5EF4-FFF2-40B4-BE49-F238E27FC236}">
                <a16:creationId xmlns:a16="http://schemas.microsoft.com/office/drawing/2014/main" xmlns="" id="{60B2167C-9ECA-1F49-951B-C57AAF07D3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2581084" y="4785678"/>
            <a:ext cx="301625" cy="6433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21" name="Picture 220">
            <a:extLst>
              <a:ext uri="{FF2B5EF4-FFF2-40B4-BE49-F238E27FC236}">
                <a16:creationId xmlns:a16="http://schemas.microsoft.com/office/drawing/2014/main" xmlns="" id="{60B2167C-9ECA-1F49-951B-C57AAF07D3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3050120" y="5124493"/>
            <a:ext cx="301625" cy="6433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22" name="Picture 221">
            <a:extLst>
              <a:ext uri="{FF2B5EF4-FFF2-40B4-BE49-F238E27FC236}">
                <a16:creationId xmlns:a16="http://schemas.microsoft.com/office/drawing/2014/main" xmlns="" id="{60B2167C-9ECA-1F49-951B-C57AAF07D3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3532170" y="5470677"/>
            <a:ext cx="301625" cy="6433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23" name="TextBox 222"/>
          <p:cNvSpPr txBox="1"/>
          <p:nvPr/>
        </p:nvSpPr>
        <p:spPr>
          <a:xfrm>
            <a:off x="2372812" y="5566054"/>
            <a:ext cx="965072" cy="6669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67" dirty="0">
                <a:solidFill>
                  <a:schemeClr val="bg1">
                    <a:lumMod val="50000"/>
                  </a:schemeClr>
                </a:solidFill>
              </a:rPr>
              <a:t>Base</a:t>
            </a:r>
          </a:p>
          <a:p>
            <a:pPr algn="ctr"/>
            <a:r>
              <a:rPr lang="en-US" sz="1867" dirty="0">
                <a:solidFill>
                  <a:schemeClr val="bg1">
                    <a:lumMod val="50000"/>
                  </a:schemeClr>
                </a:solidFill>
              </a:rPr>
              <a:t>Stations</a:t>
            </a:r>
          </a:p>
        </p:txBody>
      </p:sp>
      <p:cxnSp>
        <p:nvCxnSpPr>
          <p:cNvPr id="224" name="Straight Connector 223"/>
          <p:cNvCxnSpPr>
            <a:endCxn id="31" idx="1"/>
          </p:cNvCxnSpPr>
          <p:nvPr/>
        </p:nvCxnSpPr>
        <p:spPr>
          <a:xfrm>
            <a:off x="2866279" y="4915611"/>
            <a:ext cx="1907104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28" name="Straight Connector 227"/>
          <p:cNvCxnSpPr>
            <a:endCxn id="31" idx="1"/>
          </p:cNvCxnSpPr>
          <p:nvPr/>
        </p:nvCxnSpPr>
        <p:spPr>
          <a:xfrm flipV="1">
            <a:off x="3230569" y="4915611"/>
            <a:ext cx="1542815" cy="360564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31" name="Straight Connector 230"/>
          <p:cNvCxnSpPr>
            <a:endCxn id="31" idx="1"/>
          </p:cNvCxnSpPr>
          <p:nvPr/>
        </p:nvCxnSpPr>
        <p:spPr>
          <a:xfrm flipV="1">
            <a:off x="3770764" y="4915611"/>
            <a:ext cx="1002619" cy="704629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346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C80049E9-5718-1A45-B4C6-1851E1ACD413}" vid="{AB6B7CC7-91B7-4C44-A7EB-5D51C610F1B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Book</Template>
  <TotalTime>70143</TotalTime>
  <Words>1243</Words>
  <Application>Microsoft Macintosh PowerPoint</Application>
  <PresentationFormat>Widescreen</PresentationFormat>
  <Paragraphs>836</Paragraphs>
  <Slides>39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8" baseType="lpstr">
      <vt:lpstr>Calibri</vt:lpstr>
      <vt:lpstr>Calibri Light</vt:lpstr>
      <vt:lpstr>Consolas</vt:lpstr>
      <vt:lpstr>Gotham Book</vt:lpstr>
      <vt:lpstr>Mangal</vt:lpstr>
      <vt:lpstr>ＭＳ Ｐゴシック</vt:lpstr>
      <vt:lpstr>Symbol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205</cp:revision>
  <dcterms:created xsi:type="dcterms:W3CDTF">2019-12-10T16:47:01Z</dcterms:created>
  <dcterms:modified xsi:type="dcterms:W3CDTF">2020-05-01T21:02:58Z</dcterms:modified>
</cp:coreProperties>
</file>